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Thread</a:t>
            </a:r>
            <a:r>
              <a:rPr lang="en-US" baseline="0" dirty="0" smtClean="0"/>
              <a:t>ing Rej. Qty</a:t>
            </a:r>
            <a:endParaRPr lang="en-US" dirty="0"/>
          </a:p>
        </c:rich>
      </c:tx>
      <c:layout>
        <c:manualLayout>
          <c:xMode val="edge"/>
          <c:yMode val="edge"/>
          <c:x val="0.13976318301121479"/>
          <c:y val="4.3478260869565223E-2"/>
        </c:manualLayout>
      </c:layout>
      <c:overlay val="0"/>
    </c:title>
    <c:autoTitleDeleted val="0"/>
    <c:plotArea>
      <c:layout/>
      <c:barChart>
        <c:barDir val="col"/>
        <c:grouping val="clustered"/>
        <c:varyColors val="0"/>
        <c:ser>
          <c:idx val="0"/>
          <c:order val="0"/>
          <c:tx>
            <c:strRef>
              <c:f>Sheet1!$B$1</c:f>
              <c:strCache>
                <c:ptCount val="1"/>
                <c:pt idx="0">
                  <c:v>Rejection Qty.</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Dec</c:v>
                </c:pt>
                <c:pt idx="1">
                  <c:v>Jan</c:v>
                </c:pt>
                <c:pt idx="2">
                  <c:v>Feb</c:v>
                </c:pt>
                <c:pt idx="3">
                  <c:v>march</c:v>
                </c:pt>
              </c:strCache>
            </c:strRef>
          </c:cat>
          <c:val>
            <c:numRef>
              <c:f>Sheet1!$B$2:$B$5</c:f>
              <c:numCache>
                <c:formatCode>General</c:formatCode>
                <c:ptCount val="4"/>
                <c:pt idx="0">
                  <c:v>450</c:v>
                </c:pt>
                <c:pt idx="1">
                  <c:v>0</c:v>
                </c:pt>
                <c:pt idx="2">
                  <c:v>0</c:v>
                </c:pt>
                <c:pt idx="3">
                  <c:v>0</c:v>
                </c:pt>
              </c:numCache>
            </c:numRef>
          </c:val>
        </c:ser>
        <c:dLbls>
          <c:showLegendKey val="0"/>
          <c:showVal val="0"/>
          <c:showCatName val="0"/>
          <c:showSerName val="0"/>
          <c:showPercent val="0"/>
          <c:showBubbleSize val="0"/>
        </c:dLbls>
        <c:gapWidth val="150"/>
        <c:axId val="104817024"/>
        <c:axId val="109478656"/>
      </c:barChart>
      <c:catAx>
        <c:axId val="104817024"/>
        <c:scaling>
          <c:orientation val="minMax"/>
        </c:scaling>
        <c:delete val="0"/>
        <c:axPos val="b"/>
        <c:majorGridlines>
          <c:spPr>
            <a:ln>
              <a:solidFill>
                <a:srgbClr val="00B050"/>
              </a:solidFill>
            </a:ln>
          </c:spPr>
        </c:majorGridlines>
        <c:minorGridlines/>
        <c:numFmt formatCode="General" sourceLinked="1"/>
        <c:majorTickMark val="out"/>
        <c:minorTickMark val="none"/>
        <c:tickLblPos val="nextTo"/>
        <c:crossAx val="109478656"/>
        <c:crosses val="autoZero"/>
        <c:auto val="1"/>
        <c:lblAlgn val="ctr"/>
        <c:lblOffset val="100"/>
        <c:noMultiLvlLbl val="0"/>
      </c:catAx>
      <c:valAx>
        <c:axId val="109478656"/>
        <c:scaling>
          <c:orientation val="minMax"/>
        </c:scaling>
        <c:delete val="0"/>
        <c:axPos val="l"/>
        <c:majorGridlines>
          <c:spPr>
            <a:ln>
              <a:solidFill>
                <a:srgbClr val="CC0099"/>
              </a:solidFill>
            </a:ln>
          </c:spPr>
        </c:majorGridlines>
        <c:numFmt formatCode="General" sourceLinked="1"/>
        <c:majorTickMark val="out"/>
        <c:minorTickMark val="none"/>
        <c:tickLblPos val="nextTo"/>
        <c:crossAx val="104817024"/>
        <c:crosses val="autoZero"/>
        <c:crossBetween val="between"/>
      </c:valAx>
    </c:plotArea>
    <c:legend>
      <c:legendPos val="r"/>
      <c:layout>
        <c:manualLayout>
          <c:xMode val="edge"/>
          <c:yMode val="edge"/>
          <c:x val="0.60187940323249212"/>
          <c:y val="0.53439796587926403"/>
          <c:w val="0.39812059676750994"/>
          <c:h val="0.24724573490813667"/>
        </c:manualLayout>
      </c:layout>
      <c:overlay val="0"/>
    </c:legend>
    <c:plotVisOnly val="1"/>
    <c:dispBlanksAs val="gap"/>
    <c:showDLblsOverMax val="0"/>
  </c:chart>
  <c:spPr>
    <a:noFill/>
    <a:ln w="25400">
      <a:noFill/>
    </a:ln>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1A852B7-95DC-45C1-8148-975E042E5DE4}" type="slidenum">
              <a:rPr lang="en-US" smtClean="0"/>
              <a:pPr>
                <a:defRPr/>
              </a:pPr>
              <a:t>1</a:t>
            </a:fld>
            <a:endParaRPr lang="en-US" dirty="0"/>
          </a:p>
        </p:txBody>
      </p:sp>
    </p:spTree>
    <p:extLst>
      <p:ext uri="{BB962C8B-B14F-4D97-AF65-F5344CB8AC3E}">
        <p14:creationId xmlns:p14="http://schemas.microsoft.com/office/powerpoint/2010/main" val="3141874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76200"/>
            <a:ext cx="2057400" cy="369332"/>
          </a:xfrm>
          <a:prstGeom prst="rect">
            <a:avLst/>
          </a:prstGeom>
        </p:spPr>
        <p:txBody>
          <a:bodyPr wrap="square">
            <a:spAutoFit/>
          </a:bodyPr>
          <a:lstStyle/>
          <a:p>
            <a:r>
              <a:rPr lang="en-US" sz="1800" b="1" dirty="0" smtClean="0"/>
              <a:t>KAIZEN SHEET</a:t>
            </a:r>
            <a:endParaRPr lang="en-US" sz="1800" b="1" dirty="0"/>
          </a:p>
        </p:txBody>
      </p:sp>
      <p:grpSp>
        <p:nvGrpSpPr>
          <p:cNvPr id="98" name="Group 97"/>
          <p:cNvGrpSpPr/>
          <p:nvPr/>
        </p:nvGrpSpPr>
        <p:grpSpPr>
          <a:xfrm>
            <a:off x="304800" y="609600"/>
            <a:ext cx="8613775" cy="5638800"/>
            <a:chOff x="304800" y="609600"/>
            <a:chExt cx="8613775" cy="5638800"/>
          </a:xfrm>
        </p:grpSpPr>
        <p:sp>
          <p:nvSpPr>
            <p:cNvPr id="5" name="Rectangle 2"/>
            <p:cNvSpPr>
              <a:spLocks noChangeArrowheads="1"/>
            </p:cNvSpPr>
            <p:nvPr/>
          </p:nvSpPr>
          <p:spPr bwMode="auto">
            <a:xfrm>
              <a:off x="304800" y="609600"/>
              <a:ext cx="8540153" cy="392691"/>
            </a:xfrm>
            <a:prstGeom prst="rect">
              <a:avLst/>
            </a:prstGeom>
            <a:noFill/>
            <a:ln w="9525">
              <a:solidFill>
                <a:schemeClr val="tx1"/>
              </a:solidFill>
              <a:miter lim="800000"/>
              <a:headEnd/>
              <a:tailEnd/>
            </a:ln>
          </p:spPr>
          <p:txBody>
            <a:bodyPr wrap="none" anchor="ctr"/>
            <a:lstStyle/>
            <a:p>
              <a:endParaRPr lang="en-US" altLang="en-US" dirty="0"/>
            </a:p>
          </p:txBody>
        </p:sp>
        <p:sp>
          <p:nvSpPr>
            <p:cNvPr id="6" name="Rectangle 3"/>
            <p:cNvSpPr>
              <a:spLocks noChangeArrowheads="1"/>
            </p:cNvSpPr>
            <p:nvPr/>
          </p:nvSpPr>
          <p:spPr bwMode="auto">
            <a:xfrm>
              <a:off x="304800" y="609600"/>
              <a:ext cx="1398818" cy="392691"/>
            </a:xfrm>
            <a:prstGeom prst="rect">
              <a:avLst/>
            </a:prstGeom>
            <a:noFill/>
            <a:ln w="9525">
              <a:solidFill>
                <a:schemeClr val="tx1"/>
              </a:solidFill>
              <a:miter lim="800000"/>
              <a:headEnd/>
              <a:tailEnd/>
            </a:ln>
          </p:spPr>
          <p:txBody>
            <a:bodyPr wrap="none" anchor="ctr"/>
            <a:lstStyle/>
            <a:p>
              <a:endParaRPr lang="en-US" altLang="en-US" dirty="0"/>
            </a:p>
          </p:txBody>
        </p:sp>
        <p:sp>
          <p:nvSpPr>
            <p:cNvPr id="7" name="Rectangle 4"/>
            <p:cNvSpPr>
              <a:spLocks noChangeArrowheads="1"/>
            </p:cNvSpPr>
            <p:nvPr/>
          </p:nvSpPr>
          <p:spPr bwMode="auto">
            <a:xfrm>
              <a:off x="1703618" y="609600"/>
              <a:ext cx="191417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TPM CIRCLE NO :-</a:t>
              </a:r>
              <a:r>
                <a:rPr lang="en-US" altLang="en-US" sz="1000" dirty="0"/>
                <a:t> </a:t>
              </a:r>
            </a:p>
          </p:txBody>
        </p:sp>
        <p:sp>
          <p:nvSpPr>
            <p:cNvPr id="8" name="Rectangle 5"/>
            <p:cNvSpPr>
              <a:spLocks noChangeArrowheads="1"/>
            </p:cNvSpPr>
            <p:nvPr/>
          </p:nvSpPr>
          <p:spPr bwMode="auto">
            <a:xfrm>
              <a:off x="1703618" y="740497"/>
              <a:ext cx="191417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TPM CIRCLE NAME </a:t>
              </a:r>
              <a:r>
                <a:rPr lang="en-US" altLang="en-US" sz="1000" dirty="0" smtClean="0">
                  <a:solidFill>
                    <a:srgbClr val="0000FF"/>
                  </a:solidFill>
                </a:rPr>
                <a:t>:- QM</a:t>
              </a:r>
              <a:endParaRPr lang="en-US" altLang="en-US" sz="1000" dirty="0"/>
            </a:p>
          </p:txBody>
        </p:sp>
        <p:sp>
          <p:nvSpPr>
            <p:cNvPr id="9" name="Rectangle 6"/>
            <p:cNvSpPr>
              <a:spLocks noChangeArrowheads="1"/>
            </p:cNvSpPr>
            <p:nvPr/>
          </p:nvSpPr>
          <p:spPr bwMode="auto">
            <a:xfrm>
              <a:off x="1703618" y="871394"/>
              <a:ext cx="191417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DEPT :-</a:t>
              </a:r>
              <a:r>
                <a:rPr lang="en-US" altLang="en-US" sz="1000" dirty="0"/>
                <a:t> </a:t>
              </a:r>
              <a:r>
                <a:rPr lang="en-US" altLang="en-US" sz="1000" dirty="0" smtClean="0"/>
                <a:t> Aadesh</a:t>
              </a:r>
              <a:endParaRPr lang="en-US" altLang="en-US" sz="1000" dirty="0"/>
            </a:p>
          </p:txBody>
        </p:sp>
        <p:sp>
          <p:nvSpPr>
            <p:cNvPr id="10" name="Rectangle 7"/>
            <p:cNvSpPr>
              <a:spLocks noChangeArrowheads="1"/>
            </p:cNvSpPr>
            <p:nvPr/>
          </p:nvSpPr>
          <p:spPr bwMode="auto">
            <a:xfrm>
              <a:off x="304800" y="1002291"/>
              <a:ext cx="1143000" cy="140709"/>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CELL :-</a:t>
              </a:r>
              <a:r>
                <a:rPr lang="en-US" altLang="en-US" sz="1000" dirty="0"/>
                <a:t> </a:t>
              </a:r>
              <a:r>
                <a:rPr lang="en-US" altLang="en-US" sz="1000" dirty="0" smtClean="0"/>
                <a:t> No 4</a:t>
              </a:r>
              <a:endParaRPr lang="en-US" altLang="en-US" sz="1000" dirty="0"/>
            </a:p>
          </p:txBody>
        </p:sp>
        <p:sp>
          <p:nvSpPr>
            <p:cNvPr id="11" name="Rectangle 8"/>
            <p:cNvSpPr>
              <a:spLocks noChangeArrowheads="1"/>
            </p:cNvSpPr>
            <p:nvPr/>
          </p:nvSpPr>
          <p:spPr bwMode="auto">
            <a:xfrm>
              <a:off x="1447800" y="1002291"/>
              <a:ext cx="1600200" cy="140709"/>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CELL </a:t>
              </a:r>
              <a:r>
                <a:rPr lang="en-US" altLang="en-US" sz="1000" dirty="0" smtClean="0">
                  <a:solidFill>
                    <a:srgbClr val="0000FF"/>
                  </a:solidFill>
                </a:rPr>
                <a:t>NAME :  CNC Line</a:t>
              </a:r>
              <a:endParaRPr lang="en-US" altLang="en-US" sz="1000" dirty="0"/>
            </a:p>
          </p:txBody>
        </p:sp>
        <p:sp>
          <p:nvSpPr>
            <p:cNvPr id="12" name="Rectangle 9"/>
            <p:cNvSpPr>
              <a:spLocks noChangeArrowheads="1"/>
            </p:cNvSpPr>
            <p:nvPr/>
          </p:nvSpPr>
          <p:spPr bwMode="auto">
            <a:xfrm>
              <a:off x="3617790" y="609600"/>
              <a:ext cx="117795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ACTIVITY</a:t>
              </a:r>
            </a:p>
          </p:txBody>
        </p:sp>
        <p:sp>
          <p:nvSpPr>
            <p:cNvPr id="13" name="Rectangle 10"/>
            <p:cNvSpPr>
              <a:spLocks noChangeArrowheads="1"/>
            </p:cNvSpPr>
            <p:nvPr/>
          </p:nvSpPr>
          <p:spPr bwMode="auto">
            <a:xfrm>
              <a:off x="3617790" y="740497"/>
              <a:ext cx="117795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LOSS NO. / STEP</a:t>
              </a:r>
            </a:p>
          </p:txBody>
        </p:sp>
        <p:sp>
          <p:nvSpPr>
            <p:cNvPr id="14" name="Rectangle 11"/>
            <p:cNvSpPr>
              <a:spLocks noChangeArrowheads="1"/>
            </p:cNvSpPr>
            <p:nvPr/>
          </p:nvSpPr>
          <p:spPr bwMode="auto">
            <a:xfrm>
              <a:off x="3617790" y="871394"/>
              <a:ext cx="1177952"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RESULT AREA</a:t>
              </a:r>
            </a:p>
          </p:txBody>
        </p:sp>
        <p:sp>
          <p:nvSpPr>
            <p:cNvPr id="15" name="Rectangle 12"/>
            <p:cNvSpPr>
              <a:spLocks noChangeArrowheads="1"/>
            </p:cNvSpPr>
            <p:nvPr/>
          </p:nvSpPr>
          <p:spPr bwMode="auto">
            <a:xfrm>
              <a:off x="3508374" y="1002291"/>
              <a:ext cx="2759807" cy="153740"/>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MACHINE / STAGE  </a:t>
              </a:r>
              <a:r>
                <a:rPr lang="en-US" altLang="en-US" sz="1000" dirty="0" smtClean="0">
                  <a:solidFill>
                    <a:srgbClr val="0000FF"/>
                  </a:solidFill>
                </a:rPr>
                <a:t>:- Tapping Machine</a:t>
              </a:r>
              <a:endParaRPr lang="en-US" altLang="en-US" sz="1000" dirty="0"/>
            </a:p>
          </p:txBody>
        </p:sp>
        <p:sp>
          <p:nvSpPr>
            <p:cNvPr id="16" name="Rectangle 13"/>
            <p:cNvSpPr>
              <a:spLocks noChangeArrowheads="1"/>
            </p:cNvSpPr>
            <p:nvPr/>
          </p:nvSpPr>
          <p:spPr bwMode="auto">
            <a:xfrm>
              <a:off x="6268183" y="1002291"/>
              <a:ext cx="2576770"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OPERATION  </a:t>
              </a:r>
              <a:r>
                <a:rPr lang="en-US" altLang="en-US" sz="1000" dirty="0" smtClean="0">
                  <a:solidFill>
                    <a:srgbClr val="0000FF"/>
                  </a:solidFill>
                </a:rPr>
                <a:t>:- Tapping</a:t>
              </a:r>
              <a:endParaRPr lang="en-US" altLang="en-US" sz="1050" dirty="0"/>
            </a:p>
          </p:txBody>
        </p:sp>
        <p:sp>
          <p:nvSpPr>
            <p:cNvPr id="17" name="Rectangle 14"/>
            <p:cNvSpPr>
              <a:spLocks noChangeArrowheads="1"/>
            </p:cNvSpPr>
            <p:nvPr/>
          </p:nvSpPr>
          <p:spPr bwMode="auto">
            <a:xfrm>
              <a:off x="4795743"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t>KK</a:t>
              </a:r>
            </a:p>
          </p:txBody>
        </p:sp>
        <p:sp>
          <p:nvSpPr>
            <p:cNvPr id="18" name="Rectangle 15"/>
            <p:cNvSpPr>
              <a:spLocks noChangeArrowheads="1"/>
            </p:cNvSpPr>
            <p:nvPr/>
          </p:nvSpPr>
          <p:spPr bwMode="auto">
            <a:xfrm>
              <a:off x="7151647" y="609600"/>
              <a:ext cx="1693306" cy="392691"/>
            </a:xfrm>
            <a:prstGeom prst="rect">
              <a:avLst/>
            </a:prstGeom>
            <a:noFill/>
            <a:ln w="9525">
              <a:solidFill>
                <a:schemeClr val="tx1"/>
              </a:solidFill>
              <a:miter lim="800000"/>
              <a:headEnd/>
              <a:tailEnd/>
            </a:ln>
          </p:spPr>
          <p:txBody>
            <a:bodyPr wrap="none" anchor="ctr"/>
            <a:lstStyle/>
            <a:p>
              <a:endParaRPr lang="en-US" altLang="en-US" sz="1600" dirty="0"/>
            </a:p>
          </p:txBody>
        </p:sp>
        <p:sp>
          <p:nvSpPr>
            <p:cNvPr id="19" name="Rectangle 17"/>
            <p:cNvSpPr>
              <a:spLocks noChangeArrowheads="1"/>
            </p:cNvSpPr>
            <p:nvPr/>
          </p:nvSpPr>
          <p:spPr bwMode="auto">
            <a:xfrm>
              <a:off x="5090231" y="609600"/>
              <a:ext cx="294488" cy="130897"/>
            </a:xfrm>
            <a:prstGeom prst="rect">
              <a:avLst/>
            </a:prstGeom>
            <a:solidFill>
              <a:srgbClr val="00B050"/>
            </a:solidFill>
            <a:ln w="9525">
              <a:solidFill>
                <a:schemeClr val="tx1"/>
              </a:solidFill>
              <a:miter lim="800000"/>
              <a:headEnd/>
              <a:tailEnd/>
            </a:ln>
          </p:spPr>
          <p:txBody>
            <a:bodyPr wrap="none" anchor="ctr"/>
            <a:lstStyle/>
            <a:p>
              <a:pPr algn="ctr"/>
              <a:r>
                <a:rPr lang="en-US" altLang="en-US" sz="1000" dirty="0"/>
                <a:t>QM</a:t>
              </a:r>
            </a:p>
          </p:txBody>
        </p:sp>
        <p:sp>
          <p:nvSpPr>
            <p:cNvPr id="20" name="Rectangle 18"/>
            <p:cNvSpPr>
              <a:spLocks noChangeArrowheads="1"/>
            </p:cNvSpPr>
            <p:nvPr/>
          </p:nvSpPr>
          <p:spPr bwMode="auto">
            <a:xfrm>
              <a:off x="5384719" y="609600"/>
              <a:ext cx="294488" cy="130897"/>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altLang="en-US" sz="1000" dirty="0"/>
                <a:t>PM</a:t>
              </a:r>
            </a:p>
          </p:txBody>
        </p:sp>
        <p:sp>
          <p:nvSpPr>
            <p:cNvPr id="21" name="Rectangle 19"/>
            <p:cNvSpPr>
              <a:spLocks noChangeArrowheads="1"/>
            </p:cNvSpPr>
            <p:nvPr/>
          </p:nvSpPr>
          <p:spPr bwMode="auto">
            <a:xfrm>
              <a:off x="5679207"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t>JH</a:t>
              </a:r>
            </a:p>
          </p:txBody>
        </p:sp>
        <p:sp>
          <p:nvSpPr>
            <p:cNvPr id="22" name="Rectangle 20"/>
            <p:cNvSpPr>
              <a:spLocks noChangeArrowheads="1"/>
            </p:cNvSpPr>
            <p:nvPr/>
          </p:nvSpPr>
          <p:spPr bwMode="auto">
            <a:xfrm>
              <a:off x="5973695"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t>SHE</a:t>
              </a:r>
            </a:p>
          </p:txBody>
        </p:sp>
        <p:sp>
          <p:nvSpPr>
            <p:cNvPr id="23" name="Rectangle 21"/>
            <p:cNvSpPr>
              <a:spLocks noChangeArrowheads="1"/>
            </p:cNvSpPr>
            <p:nvPr/>
          </p:nvSpPr>
          <p:spPr bwMode="auto">
            <a:xfrm>
              <a:off x="6268183"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t>OT</a:t>
              </a:r>
            </a:p>
          </p:txBody>
        </p:sp>
        <p:sp>
          <p:nvSpPr>
            <p:cNvPr id="24" name="Rectangle 22"/>
            <p:cNvSpPr>
              <a:spLocks noChangeArrowheads="1"/>
            </p:cNvSpPr>
            <p:nvPr/>
          </p:nvSpPr>
          <p:spPr bwMode="auto">
            <a:xfrm>
              <a:off x="6562671"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t>DM</a:t>
              </a:r>
            </a:p>
          </p:txBody>
        </p:sp>
        <p:sp>
          <p:nvSpPr>
            <p:cNvPr id="25" name="Rectangle 23"/>
            <p:cNvSpPr>
              <a:spLocks noChangeArrowheads="1"/>
            </p:cNvSpPr>
            <p:nvPr/>
          </p:nvSpPr>
          <p:spPr bwMode="auto">
            <a:xfrm>
              <a:off x="6857159" y="609600"/>
              <a:ext cx="294488" cy="130897"/>
            </a:xfrm>
            <a:prstGeom prst="rect">
              <a:avLst/>
            </a:prstGeom>
            <a:noFill/>
            <a:ln w="9525">
              <a:solidFill>
                <a:schemeClr val="tx1"/>
              </a:solidFill>
              <a:miter lim="800000"/>
              <a:headEnd/>
              <a:tailEnd/>
            </a:ln>
          </p:spPr>
          <p:txBody>
            <a:bodyPr wrap="none" anchor="ctr"/>
            <a:lstStyle/>
            <a:p>
              <a:pPr algn="ctr"/>
              <a:r>
                <a:rPr lang="en-US" altLang="en-US" sz="1000" dirty="0"/>
                <a:t>E&amp;T</a:t>
              </a:r>
            </a:p>
          </p:txBody>
        </p:sp>
        <p:sp>
          <p:nvSpPr>
            <p:cNvPr id="26" name="Rectangle 24"/>
            <p:cNvSpPr>
              <a:spLocks noChangeArrowheads="1"/>
            </p:cNvSpPr>
            <p:nvPr/>
          </p:nvSpPr>
          <p:spPr bwMode="auto">
            <a:xfrm>
              <a:off x="4795743"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27" name="Rectangle 25"/>
            <p:cNvSpPr>
              <a:spLocks noChangeArrowheads="1"/>
            </p:cNvSpPr>
            <p:nvPr/>
          </p:nvSpPr>
          <p:spPr bwMode="auto">
            <a:xfrm>
              <a:off x="5090231"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28" name="Rectangle 26"/>
            <p:cNvSpPr>
              <a:spLocks noChangeArrowheads="1"/>
            </p:cNvSpPr>
            <p:nvPr/>
          </p:nvSpPr>
          <p:spPr bwMode="auto">
            <a:xfrm>
              <a:off x="5384719"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29" name="Rectangle 27"/>
            <p:cNvSpPr>
              <a:spLocks noChangeArrowheads="1"/>
            </p:cNvSpPr>
            <p:nvPr/>
          </p:nvSpPr>
          <p:spPr bwMode="auto">
            <a:xfrm>
              <a:off x="5679207"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30" name="Rectangle 28"/>
            <p:cNvSpPr>
              <a:spLocks noChangeArrowheads="1"/>
            </p:cNvSpPr>
            <p:nvPr/>
          </p:nvSpPr>
          <p:spPr bwMode="auto">
            <a:xfrm>
              <a:off x="5973695"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31" name="Rectangle 29"/>
            <p:cNvSpPr>
              <a:spLocks noChangeArrowheads="1"/>
            </p:cNvSpPr>
            <p:nvPr/>
          </p:nvSpPr>
          <p:spPr bwMode="auto">
            <a:xfrm>
              <a:off x="6268183"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32" name="Rectangle 30"/>
            <p:cNvSpPr>
              <a:spLocks noChangeArrowheads="1"/>
            </p:cNvSpPr>
            <p:nvPr/>
          </p:nvSpPr>
          <p:spPr bwMode="auto">
            <a:xfrm>
              <a:off x="6562671"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33" name="Rectangle 31"/>
            <p:cNvSpPr>
              <a:spLocks noChangeArrowheads="1"/>
            </p:cNvSpPr>
            <p:nvPr/>
          </p:nvSpPr>
          <p:spPr bwMode="auto">
            <a:xfrm>
              <a:off x="6857159" y="740497"/>
              <a:ext cx="294488" cy="130897"/>
            </a:xfrm>
            <a:prstGeom prst="rect">
              <a:avLst/>
            </a:prstGeom>
            <a:noFill/>
            <a:ln w="9525">
              <a:solidFill>
                <a:schemeClr val="tx1"/>
              </a:solidFill>
              <a:miter lim="800000"/>
              <a:headEnd/>
              <a:tailEnd/>
            </a:ln>
          </p:spPr>
          <p:txBody>
            <a:bodyPr wrap="none" anchor="ctr"/>
            <a:lstStyle/>
            <a:p>
              <a:pPr algn="ctr"/>
              <a:endParaRPr lang="en-US" altLang="en-US" sz="1000" dirty="0"/>
            </a:p>
          </p:txBody>
        </p:sp>
        <p:sp>
          <p:nvSpPr>
            <p:cNvPr id="34" name="Rectangle 32"/>
            <p:cNvSpPr>
              <a:spLocks noChangeArrowheads="1"/>
            </p:cNvSpPr>
            <p:nvPr/>
          </p:nvSpPr>
          <p:spPr bwMode="auto">
            <a:xfrm>
              <a:off x="4795743" y="871394"/>
              <a:ext cx="294488" cy="130897"/>
            </a:xfrm>
            <a:prstGeom prst="rect">
              <a:avLst/>
            </a:prstGeom>
            <a:solidFill>
              <a:schemeClr val="bg1"/>
            </a:solidFill>
            <a:ln w="9525">
              <a:solidFill>
                <a:schemeClr val="tx1"/>
              </a:solidFill>
              <a:miter lim="800000"/>
              <a:headEnd/>
              <a:tailEnd/>
            </a:ln>
          </p:spPr>
          <p:txBody>
            <a:bodyPr wrap="none" anchor="ctr"/>
            <a:lstStyle/>
            <a:p>
              <a:pPr algn="ctr"/>
              <a:r>
                <a:rPr lang="en-US" altLang="en-US" sz="1000" dirty="0"/>
                <a:t>P</a:t>
              </a:r>
            </a:p>
          </p:txBody>
        </p:sp>
        <p:sp>
          <p:nvSpPr>
            <p:cNvPr id="35" name="Rectangle 33"/>
            <p:cNvSpPr>
              <a:spLocks noChangeArrowheads="1"/>
            </p:cNvSpPr>
            <p:nvPr/>
          </p:nvSpPr>
          <p:spPr bwMode="auto">
            <a:xfrm>
              <a:off x="5090231" y="871394"/>
              <a:ext cx="294488" cy="130897"/>
            </a:xfrm>
            <a:prstGeom prst="rect">
              <a:avLst/>
            </a:prstGeom>
            <a:solidFill>
              <a:srgbClr val="00B050"/>
            </a:solidFill>
            <a:ln w="9525">
              <a:solidFill>
                <a:schemeClr val="tx1"/>
              </a:solidFill>
              <a:miter lim="800000"/>
              <a:headEnd/>
              <a:tailEnd/>
            </a:ln>
          </p:spPr>
          <p:txBody>
            <a:bodyPr wrap="none" anchor="ctr"/>
            <a:lstStyle/>
            <a:p>
              <a:pPr algn="ctr"/>
              <a:r>
                <a:rPr lang="en-US" altLang="en-US" sz="1000" dirty="0"/>
                <a:t>Q</a:t>
              </a:r>
            </a:p>
          </p:txBody>
        </p:sp>
        <p:sp>
          <p:nvSpPr>
            <p:cNvPr id="36" name="Rectangle 34"/>
            <p:cNvSpPr>
              <a:spLocks noChangeArrowheads="1"/>
            </p:cNvSpPr>
            <p:nvPr/>
          </p:nvSpPr>
          <p:spPr bwMode="auto">
            <a:xfrm>
              <a:off x="5384719" y="871394"/>
              <a:ext cx="588976" cy="130897"/>
            </a:xfrm>
            <a:prstGeom prst="rect">
              <a:avLst/>
            </a:prstGeom>
            <a:noFill/>
            <a:ln w="9525">
              <a:solidFill>
                <a:schemeClr val="tx1"/>
              </a:solidFill>
              <a:miter lim="800000"/>
              <a:headEnd/>
              <a:tailEnd/>
            </a:ln>
          </p:spPr>
          <p:txBody>
            <a:bodyPr wrap="none" anchor="ctr"/>
            <a:lstStyle/>
            <a:p>
              <a:r>
                <a:rPr lang="en-US" altLang="en-US" sz="600" dirty="0"/>
                <a:t>DEF :-</a:t>
              </a:r>
              <a:r>
                <a:rPr lang="en-US" altLang="en-US" sz="500" dirty="0"/>
                <a:t> A / B / C</a:t>
              </a:r>
            </a:p>
          </p:txBody>
        </p:sp>
        <p:sp>
          <p:nvSpPr>
            <p:cNvPr id="37" name="Rectangle 35"/>
            <p:cNvSpPr>
              <a:spLocks noChangeArrowheads="1"/>
            </p:cNvSpPr>
            <p:nvPr/>
          </p:nvSpPr>
          <p:spPr bwMode="auto">
            <a:xfrm>
              <a:off x="5973695" y="871394"/>
              <a:ext cx="294488" cy="130897"/>
            </a:xfrm>
            <a:prstGeom prst="rect">
              <a:avLst/>
            </a:prstGeom>
            <a:noFill/>
            <a:ln w="9525">
              <a:solidFill>
                <a:schemeClr val="tx1"/>
              </a:solidFill>
              <a:miter lim="800000"/>
              <a:headEnd/>
              <a:tailEnd/>
            </a:ln>
          </p:spPr>
          <p:txBody>
            <a:bodyPr wrap="none" anchor="ctr"/>
            <a:lstStyle/>
            <a:p>
              <a:pPr algn="ctr"/>
              <a:r>
                <a:rPr lang="en-US" altLang="en-US" sz="1000" dirty="0"/>
                <a:t>C</a:t>
              </a:r>
            </a:p>
          </p:txBody>
        </p:sp>
        <p:sp>
          <p:nvSpPr>
            <p:cNvPr id="38" name="Rectangle 36"/>
            <p:cNvSpPr>
              <a:spLocks noChangeArrowheads="1"/>
            </p:cNvSpPr>
            <p:nvPr/>
          </p:nvSpPr>
          <p:spPr bwMode="auto">
            <a:xfrm>
              <a:off x="6268183" y="871394"/>
              <a:ext cx="294488" cy="130897"/>
            </a:xfrm>
            <a:prstGeom prst="rect">
              <a:avLst/>
            </a:prstGeom>
            <a:noFill/>
            <a:ln w="9525">
              <a:solidFill>
                <a:schemeClr val="tx1"/>
              </a:solidFill>
              <a:miter lim="800000"/>
              <a:headEnd/>
              <a:tailEnd/>
            </a:ln>
          </p:spPr>
          <p:txBody>
            <a:bodyPr wrap="none" anchor="ctr"/>
            <a:lstStyle/>
            <a:p>
              <a:pPr algn="ctr"/>
              <a:r>
                <a:rPr lang="en-US" altLang="en-US" sz="1000" dirty="0"/>
                <a:t>D</a:t>
              </a:r>
            </a:p>
          </p:txBody>
        </p:sp>
        <p:sp>
          <p:nvSpPr>
            <p:cNvPr id="39" name="Rectangle 37"/>
            <p:cNvSpPr>
              <a:spLocks noChangeArrowheads="1"/>
            </p:cNvSpPr>
            <p:nvPr/>
          </p:nvSpPr>
          <p:spPr bwMode="auto">
            <a:xfrm>
              <a:off x="6562671" y="871394"/>
              <a:ext cx="294488" cy="130897"/>
            </a:xfrm>
            <a:prstGeom prst="rect">
              <a:avLst/>
            </a:prstGeom>
            <a:noFill/>
            <a:ln w="9525">
              <a:solidFill>
                <a:schemeClr val="tx1"/>
              </a:solidFill>
              <a:miter lim="800000"/>
              <a:headEnd/>
              <a:tailEnd/>
            </a:ln>
          </p:spPr>
          <p:txBody>
            <a:bodyPr wrap="none" anchor="ctr"/>
            <a:lstStyle/>
            <a:p>
              <a:pPr algn="ctr"/>
              <a:r>
                <a:rPr lang="en-US" altLang="en-US" sz="1000" dirty="0"/>
                <a:t>S</a:t>
              </a:r>
            </a:p>
          </p:txBody>
        </p:sp>
        <p:sp>
          <p:nvSpPr>
            <p:cNvPr id="40" name="Rectangle 38"/>
            <p:cNvSpPr>
              <a:spLocks noChangeArrowheads="1"/>
            </p:cNvSpPr>
            <p:nvPr/>
          </p:nvSpPr>
          <p:spPr bwMode="auto">
            <a:xfrm>
              <a:off x="6857159" y="871394"/>
              <a:ext cx="294488" cy="130897"/>
            </a:xfrm>
            <a:prstGeom prst="rect">
              <a:avLst/>
            </a:prstGeom>
            <a:noFill/>
            <a:ln w="9525">
              <a:solidFill>
                <a:schemeClr val="tx1"/>
              </a:solidFill>
              <a:miter lim="800000"/>
              <a:headEnd/>
              <a:tailEnd/>
            </a:ln>
          </p:spPr>
          <p:txBody>
            <a:bodyPr wrap="none" anchor="ctr"/>
            <a:lstStyle/>
            <a:p>
              <a:pPr algn="ctr"/>
              <a:r>
                <a:rPr lang="en-US" altLang="en-US" sz="1000" dirty="0"/>
                <a:t>M</a:t>
              </a:r>
            </a:p>
          </p:txBody>
        </p:sp>
        <p:sp>
          <p:nvSpPr>
            <p:cNvPr id="41" name="Rectangle 39"/>
            <p:cNvSpPr>
              <a:spLocks noChangeArrowheads="1"/>
            </p:cNvSpPr>
            <p:nvPr/>
          </p:nvSpPr>
          <p:spPr bwMode="auto">
            <a:xfrm>
              <a:off x="304800" y="1143000"/>
              <a:ext cx="2944880" cy="513776"/>
            </a:xfrm>
            <a:prstGeom prst="rect">
              <a:avLst/>
            </a:prstGeom>
            <a:noFill/>
            <a:ln w="9525">
              <a:solidFill>
                <a:schemeClr val="tx1"/>
              </a:solidFill>
              <a:miter lim="800000"/>
              <a:headEnd/>
              <a:tailEnd/>
            </a:ln>
          </p:spPr>
          <p:txBody>
            <a:bodyPr wrap="none" anchor="ctr"/>
            <a:lstStyle/>
            <a:p>
              <a:pPr>
                <a:spcBef>
                  <a:spcPct val="50000"/>
                </a:spcBef>
              </a:pPr>
              <a:endParaRPr lang="en-US" altLang="en-US" sz="1200" dirty="0" smtClean="0">
                <a:solidFill>
                  <a:srgbClr val="0000FF"/>
                </a:solidFill>
              </a:endParaRPr>
            </a:p>
            <a:p>
              <a:pPr>
                <a:spcBef>
                  <a:spcPct val="50000"/>
                </a:spcBef>
              </a:pPr>
              <a:r>
                <a:rPr lang="en-US" altLang="en-US" sz="1200" dirty="0" smtClean="0">
                  <a:solidFill>
                    <a:srgbClr val="0000FF"/>
                  </a:solidFill>
                </a:rPr>
                <a:t>KAIZEN THEME::- </a:t>
              </a:r>
              <a:r>
                <a:rPr lang="en-US" sz="1200" dirty="0" smtClean="0">
                  <a:latin typeface="Times New Roman" pitchFamily="18" charset="0"/>
                  <a:cs typeface="Times New Roman" pitchFamily="18" charset="0"/>
                </a:rPr>
                <a:t> </a:t>
              </a:r>
              <a:r>
                <a:rPr lang="en-US" sz="1000" b="1" dirty="0" smtClean="0">
                  <a:latin typeface="Times New Roman" pitchFamily="18" charset="0"/>
                  <a:cs typeface="Times New Roman" pitchFamily="18" charset="0"/>
                </a:rPr>
                <a:t>To  Eliminate  A238 Shaft </a:t>
              </a:r>
            </a:p>
            <a:p>
              <a:pPr>
                <a:spcBef>
                  <a:spcPct val="50000"/>
                </a:spcBef>
              </a:pPr>
              <a:r>
                <a:rPr lang="en-US" sz="1000" b="1" dirty="0" smtClean="0">
                  <a:latin typeface="Times New Roman" pitchFamily="18" charset="0"/>
                  <a:cs typeface="Times New Roman" pitchFamily="18" charset="0"/>
                </a:rPr>
                <a:t>Thread  Found Not Ok .</a:t>
              </a:r>
            </a:p>
            <a:p>
              <a:pPr fontAlgn="base">
                <a:spcBef>
                  <a:spcPct val="50000"/>
                </a:spcBef>
                <a:spcAft>
                  <a:spcPct val="0"/>
                </a:spcAft>
              </a:pPr>
              <a:endParaRPr lang="en-US" altLang="en-US" sz="1200" b="1" dirty="0">
                <a:latin typeface="Arial Unicode MS" pitchFamily="34" charset="-128"/>
                <a:ea typeface="Arial Unicode MS" pitchFamily="34" charset="-128"/>
                <a:cs typeface="Arial Unicode MS" pitchFamily="34" charset="-128"/>
              </a:endParaRPr>
            </a:p>
          </p:txBody>
        </p:sp>
        <p:sp>
          <p:nvSpPr>
            <p:cNvPr id="42" name="Rectangle 40"/>
            <p:cNvSpPr>
              <a:spLocks noChangeArrowheads="1"/>
            </p:cNvSpPr>
            <p:nvPr/>
          </p:nvSpPr>
          <p:spPr bwMode="auto">
            <a:xfrm>
              <a:off x="3249680" y="1133188"/>
              <a:ext cx="5595273" cy="327242"/>
            </a:xfrm>
            <a:prstGeom prst="rect">
              <a:avLst/>
            </a:prstGeom>
            <a:noFill/>
            <a:ln w="9525">
              <a:solidFill>
                <a:schemeClr val="tx1"/>
              </a:solidFill>
              <a:miter lim="800000"/>
              <a:headEnd/>
              <a:tailEnd/>
            </a:ln>
          </p:spPr>
          <p:txBody>
            <a:bodyPr wrap="none" anchor="ctr"/>
            <a:lstStyle/>
            <a:p>
              <a:r>
                <a:rPr lang="en-US" altLang="en-US" sz="1100" dirty="0">
                  <a:solidFill>
                    <a:srgbClr val="0000FF"/>
                  </a:solidFill>
                </a:rPr>
                <a:t>IDEA </a:t>
              </a:r>
              <a:r>
                <a:rPr lang="en-US" altLang="en-US" sz="1100" dirty="0" smtClean="0">
                  <a:solidFill>
                    <a:srgbClr val="0000FF"/>
                  </a:solidFill>
                </a:rPr>
                <a:t>:- Kaizen </a:t>
              </a:r>
              <a:r>
                <a:rPr lang="en-US" altLang="en-US" sz="1100" dirty="0" smtClean="0"/>
                <a:t>Drill size change 5.0 mm against  to 5.10 mm.</a:t>
              </a:r>
              <a:endParaRPr lang="en-US" altLang="en-US" sz="1200" dirty="0"/>
            </a:p>
          </p:txBody>
        </p:sp>
        <p:sp>
          <p:nvSpPr>
            <p:cNvPr id="43" name="Rectangle 41"/>
            <p:cNvSpPr>
              <a:spLocks noChangeArrowheads="1"/>
            </p:cNvSpPr>
            <p:nvPr/>
          </p:nvSpPr>
          <p:spPr bwMode="auto">
            <a:xfrm>
              <a:off x="304800" y="1656776"/>
              <a:ext cx="2944880" cy="196345"/>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WIDELY/DEEPLY:-</a:t>
              </a:r>
              <a:endParaRPr lang="en-US" altLang="en-US" sz="800" dirty="0"/>
            </a:p>
          </p:txBody>
        </p:sp>
        <p:sp>
          <p:nvSpPr>
            <p:cNvPr id="44" name="Rectangle 42"/>
            <p:cNvSpPr>
              <a:spLocks noChangeArrowheads="1"/>
            </p:cNvSpPr>
            <p:nvPr/>
          </p:nvSpPr>
          <p:spPr bwMode="auto">
            <a:xfrm>
              <a:off x="304800" y="1853121"/>
              <a:ext cx="3200400" cy="1963456"/>
            </a:xfrm>
            <a:prstGeom prst="rect">
              <a:avLst/>
            </a:prstGeom>
            <a:noFill/>
            <a:ln w="9525">
              <a:solidFill>
                <a:srgbClr val="006600"/>
              </a:solidFill>
              <a:miter lim="800000"/>
              <a:headEnd/>
              <a:tailEnd/>
            </a:ln>
          </p:spPr>
          <p:txBody>
            <a:bodyPr wrap="none"/>
            <a:lstStyle/>
            <a:p>
              <a:pPr>
                <a:spcBef>
                  <a:spcPct val="50000"/>
                </a:spcBef>
              </a:pPr>
              <a:r>
                <a:rPr lang="en-US" altLang="en-US" sz="1050" dirty="0">
                  <a:solidFill>
                    <a:srgbClr val="0000FF"/>
                  </a:solidFill>
                </a:rPr>
                <a:t>PROBLEM / PRESENT </a:t>
              </a:r>
              <a:r>
                <a:rPr lang="en-US" altLang="en-US" sz="1050" dirty="0" smtClean="0">
                  <a:solidFill>
                    <a:srgbClr val="0000FF"/>
                  </a:solidFill>
                </a:rPr>
                <a:t>STATUS</a:t>
              </a:r>
              <a:r>
                <a:rPr lang="en-US" altLang="en-US" sz="1100" dirty="0" smtClean="0">
                  <a:solidFill>
                    <a:srgbClr val="0000FF"/>
                  </a:solidFill>
                </a:rPr>
                <a:t>:-</a:t>
              </a:r>
              <a:r>
                <a:rPr lang="en-US" sz="1100" dirty="0" smtClean="0">
                  <a:latin typeface="Times New Roman" pitchFamily="18" charset="0"/>
                  <a:cs typeface="Times New Roman" pitchFamily="18" charset="0"/>
                </a:rPr>
                <a:t> </a:t>
              </a:r>
              <a:r>
                <a:rPr lang="en-US" sz="1100" b="1" dirty="0" smtClean="0">
                  <a:latin typeface="Times New Roman" pitchFamily="18" charset="0"/>
                  <a:cs typeface="Times New Roman" pitchFamily="18" charset="0"/>
                </a:rPr>
                <a:t>A 238 Shaft </a:t>
              </a:r>
            </a:p>
            <a:p>
              <a:pPr>
                <a:spcBef>
                  <a:spcPct val="50000"/>
                </a:spcBef>
              </a:pPr>
              <a:r>
                <a:rPr lang="en-US" sz="1100" b="1" dirty="0" smtClean="0">
                  <a:latin typeface="Times New Roman" pitchFamily="18" charset="0"/>
                  <a:cs typeface="Times New Roman" pitchFamily="18" charset="0"/>
                </a:rPr>
                <a:t>Thread  Found Not Ok .</a:t>
              </a:r>
            </a:p>
            <a:p>
              <a:pPr>
                <a:spcBef>
                  <a:spcPct val="50000"/>
                </a:spcBef>
              </a:pPr>
              <a:r>
                <a:rPr lang="en-US" sz="1100" dirty="0" smtClean="0">
                  <a:latin typeface="Times New Roman" pitchFamily="18" charset="0"/>
                  <a:cs typeface="Times New Roman" pitchFamily="18" charset="0"/>
                </a:rPr>
                <a:t> </a:t>
              </a:r>
            </a:p>
            <a:p>
              <a:pPr>
                <a:spcBef>
                  <a:spcPct val="50000"/>
                </a:spcBef>
              </a:pPr>
              <a:endParaRPr lang="en-US" altLang="en-US" sz="1100" dirty="0" smtClean="0">
                <a:solidFill>
                  <a:srgbClr val="0000FF"/>
                </a:solidFill>
              </a:endParaRPr>
            </a:p>
          </p:txBody>
        </p:sp>
        <p:sp>
          <p:nvSpPr>
            <p:cNvPr id="45" name="Rectangle 43"/>
            <p:cNvSpPr>
              <a:spLocks noChangeArrowheads="1"/>
            </p:cNvSpPr>
            <p:nvPr/>
          </p:nvSpPr>
          <p:spPr bwMode="auto">
            <a:xfrm>
              <a:off x="3505200" y="1460430"/>
              <a:ext cx="2910226" cy="2356145"/>
            </a:xfrm>
            <a:prstGeom prst="rect">
              <a:avLst/>
            </a:prstGeom>
            <a:noFill/>
            <a:ln w="9525">
              <a:solidFill>
                <a:schemeClr val="tx1"/>
              </a:solidFill>
              <a:miter lim="800000"/>
              <a:headEnd/>
              <a:tailEnd/>
            </a:ln>
          </p:spPr>
          <p:txBody>
            <a:bodyPr wrap="none"/>
            <a:lstStyle/>
            <a:p>
              <a:r>
                <a:rPr lang="en-US" altLang="en-US" sz="1100" dirty="0" smtClean="0">
                  <a:solidFill>
                    <a:srgbClr val="0000FF"/>
                  </a:solidFill>
                </a:rPr>
                <a:t>COUNTERMEASURE :- </a:t>
              </a:r>
              <a:r>
                <a:rPr lang="en-US" altLang="en-US" sz="1050" dirty="0" smtClean="0">
                  <a:cs typeface="Times New Roman" pitchFamily="18" charset="0"/>
                </a:rPr>
                <a:t> provide 5.0 mm drill</a:t>
              </a:r>
            </a:p>
            <a:p>
              <a:r>
                <a:rPr lang="en-US" altLang="en-US" sz="1050" dirty="0" smtClean="0">
                  <a:cs typeface="Times New Roman" pitchFamily="18" charset="0"/>
                </a:rPr>
                <a:t> for drilling operation for miner id maintaining </a:t>
              </a:r>
            </a:p>
            <a:p>
              <a:r>
                <a:rPr lang="en-US" altLang="en-US" sz="1050" dirty="0" smtClean="0">
                  <a:cs typeface="Times New Roman" pitchFamily="18" charset="0"/>
                </a:rPr>
                <a:t>4.95/5.00 mm</a:t>
              </a:r>
            </a:p>
            <a:p>
              <a:endParaRPr lang="en-US" sz="900" dirty="0" smtClean="0">
                <a:cs typeface="Times New Roman" pitchFamily="18" charset="0"/>
              </a:endParaRPr>
            </a:p>
            <a:p>
              <a:endParaRPr lang="en-US" altLang="en-US" sz="1100" dirty="0">
                <a:solidFill>
                  <a:srgbClr val="0000FF"/>
                </a:solidFill>
              </a:endParaRPr>
            </a:p>
            <a:p>
              <a:endParaRPr lang="en-US" altLang="en-US" sz="1000" dirty="0"/>
            </a:p>
          </p:txBody>
        </p:sp>
        <p:sp>
          <p:nvSpPr>
            <p:cNvPr id="46" name="Rectangle 44"/>
            <p:cNvSpPr>
              <a:spLocks noChangeArrowheads="1"/>
            </p:cNvSpPr>
            <p:nvPr/>
          </p:nvSpPr>
          <p:spPr bwMode="auto">
            <a:xfrm>
              <a:off x="6415427" y="1460430"/>
              <a:ext cx="1251574"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BENCHMARK</a:t>
              </a:r>
            </a:p>
          </p:txBody>
        </p:sp>
        <p:sp>
          <p:nvSpPr>
            <p:cNvPr id="47" name="Rectangle 45"/>
            <p:cNvSpPr>
              <a:spLocks noChangeArrowheads="1"/>
            </p:cNvSpPr>
            <p:nvPr/>
          </p:nvSpPr>
          <p:spPr bwMode="auto">
            <a:xfrm>
              <a:off x="6415427" y="1591327"/>
              <a:ext cx="1251574"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TARGET</a:t>
              </a:r>
            </a:p>
          </p:txBody>
        </p:sp>
        <p:sp>
          <p:nvSpPr>
            <p:cNvPr id="48" name="Rectangle 46"/>
            <p:cNvSpPr>
              <a:spLocks noChangeArrowheads="1"/>
            </p:cNvSpPr>
            <p:nvPr/>
          </p:nvSpPr>
          <p:spPr bwMode="auto">
            <a:xfrm>
              <a:off x="6415427" y="1722224"/>
              <a:ext cx="1251574"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KAIZEN START</a:t>
              </a:r>
            </a:p>
          </p:txBody>
        </p:sp>
        <p:sp>
          <p:nvSpPr>
            <p:cNvPr id="49" name="Rectangle 47"/>
            <p:cNvSpPr>
              <a:spLocks noChangeArrowheads="1"/>
            </p:cNvSpPr>
            <p:nvPr/>
          </p:nvSpPr>
          <p:spPr bwMode="auto">
            <a:xfrm>
              <a:off x="6415427" y="1853121"/>
              <a:ext cx="1251574" cy="130897"/>
            </a:xfrm>
            <a:prstGeom prst="rect">
              <a:avLst/>
            </a:prstGeom>
            <a:noFill/>
            <a:ln w="9525">
              <a:solidFill>
                <a:schemeClr val="tx1"/>
              </a:solidFill>
              <a:miter lim="800000"/>
              <a:headEnd/>
              <a:tailEnd/>
            </a:ln>
          </p:spPr>
          <p:txBody>
            <a:bodyPr wrap="none" anchor="ctr"/>
            <a:lstStyle/>
            <a:p>
              <a:r>
                <a:rPr lang="en-US" altLang="en-US" sz="1000" dirty="0">
                  <a:solidFill>
                    <a:srgbClr val="0000FF"/>
                  </a:solidFill>
                </a:rPr>
                <a:t>KAIZEN FINISH</a:t>
              </a:r>
            </a:p>
          </p:txBody>
        </p:sp>
        <p:sp>
          <p:nvSpPr>
            <p:cNvPr id="50" name="Rectangle 48"/>
            <p:cNvSpPr>
              <a:spLocks noChangeArrowheads="1"/>
            </p:cNvSpPr>
            <p:nvPr/>
          </p:nvSpPr>
          <p:spPr bwMode="auto">
            <a:xfrm>
              <a:off x="7667001" y="1460430"/>
              <a:ext cx="1177952" cy="130897"/>
            </a:xfrm>
            <a:prstGeom prst="rect">
              <a:avLst/>
            </a:prstGeom>
            <a:noFill/>
            <a:ln w="9525">
              <a:solidFill>
                <a:schemeClr val="tx1"/>
              </a:solidFill>
              <a:miter lim="800000"/>
              <a:headEnd/>
              <a:tailEnd/>
            </a:ln>
          </p:spPr>
          <p:txBody>
            <a:bodyPr wrap="none" anchor="ctr"/>
            <a:lstStyle/>
            <a:p>
              <a:r>
                <a:rPr lang="en-US" altLang="en-US" sz="1050" dirty="0" smtClean="0">
                  <a:solidFill>
                    <a:srgbClr val="FF0000"/>
                  </a:solidFill>
                  <a:latin typeface="+mj-lt"/>
                </a:rPr>
                <a:t>1</a:t>
              </a:r>
            </a:p>
          </p:txBody>
        </p:sp>
        <p:sp>
          <p:nvSpPr>
            <p:cNvPr id="51" name="Rectangle 49"/>
            <p:cNvSpPr>
              <a:spLocks noChangeArrowheads="1"/>
            </p:cNvSpPr>
            <p:nvPr/>
          </p:nvSpPr>
          <p:spPr bwMode="auto">
            <a:xfrm>
              <a:off x="7667001" y="1591327"/>
              <a:ext cx="1177952" cy="130897"/>
            </a:xfrm>
            <a:prstGeom prst="rect">
              <a:avLst/>
            </a:prstGeom>
            <a:noFill/>
            <a:ln w="9525">
              <a:solidFill>
                <a:schemeClr val="tx1"/>
              </a:solidFill>
              <a:miter lim="800000"/>
              <a:headEnd/>
              <a:tailEnd/>
            </a:ln>
          </p:spPr>
          <p:txBody>
            <a:bodyPr wrap="none" anchor="ctr"/>
            <a:lstStyle/>
            <a:p>
              <a:r>
                <a:rPr lang="en-US" altLang="en-US" sz="900" dirty="0" smtClean="0">
                  <a:solidFill>
                    <a:srgbClr val="FF0000"/>
                  </a:solidFill>
                  <a:latin typeface="+mj-lt"/>
                </a:rPr>
                <a:t>0</a:t>
              </a:r>
              <a:endParaRPr lang="en-US" altLang="en-US" sz="900" dirty="0">
                <a:solidFill>
                  <a:srgbClr val="FF0000"/>
                </a:solidFill>
                <a:latin typeface="+mj-lt"/>
              </a:endParaRPr>
            </a:p>
          </p:txBody>
        </p:sp>
        <p:sp>
          <p:nvSpPr>
            <p:cNvPr id="52" name="Rectangle 50"/>
            <p:cNvSpPr>
              <a:spLocks noChangeArrowheads="1"/>
            </p:cNvSpPr>
            <p:nvPr/>
          </p:nvSpPr>
          <p:spPr bwMode="auto">
            <a:xfrm>
              <a:off x="7667001" y="1722224"/>
              <a:ext cx="1177952" cy="130897"/>
            </a:xfrm>
            <a:prstGeom prst="rect">
              <a:avLst/>
            </a:prstGeom>
            <a:noFill/>
            <a:ln w="9525">
              <a:solidFill>
                <a:schemeClr val="tx1"/>
              </a:solidFill>
              <a:miter lim="800000"/>
              <a:headEnd/>
              <a:tailEnd/>
            </a:ln>
          </p:spPr>
          <p:txBody>
            <a:bodyPr wrap="none" anchor="ctr"/>
            <a:lstStyle/>
            <a:p>
              <a:r>
                <a:rPr lang="en-US" altLang="en-US" sz="1050" dirty="0" smtClean="0">
                  <a:solidFill>
                    <a:srgbClr val="FF0000"/>
                  </a:solidFill>
                  <a:latin typeface="+mj-lt"/>
                </a:rPr>
                <a:t>08/ 12 /2016</a:t>
              </a:r>
              <a:endParaRPr lang="en-US" altLang="en-US" sz="1050" dirty="0">
                <a:solidFill>
                  <a:srgbClr val="FF0000"/>
                </a:solidFill>
                <a:latin typeface="+mj-lt"/>
              </a:endParaRPr>
            </a:p>
          </p:txBody>
        </p:sp>
        <p:sp>
          <p:nvSpPr>
            <p:cNvPr id="53" name="Rectangle 51"/>
            <p:cNvSpPr>
              <a:spLocks noChangeArrowheads="1"/>
            </p:cNvSpPr>
            <p:nvPr/>
          </p:nvSpPr>
          <p:spPr bwMode="auto">
            <a:xfrm>
              <a:off x="7667001" y="1853121"/>
              <a:ext cx="1177952" cy="130897"/>
            </a:xfrm>
            <a:prstGeom prst="rect">
              <a:avLst/>
            </a:prstGeom>
            <a:noFill/>
            <a:ln w="9525">
              <a:solidFill>
                <a:schemeClr val="tx1"/>
              </a:solidFill>
              <a:miter lim="800000"/>
              <a:headEnd/>
              <a:tailEnd/>
            </a:ln>
          </p:spPr>
          <p:txBody>
            <a:bodyPr wrap="none" anchor="ctr"/>
            <a:lstStyle/>
            <a:p>
              <a:r>
                <a:rPr lang="en-US" altLang="en-US" sz="1050" dirty="0" smtClean="0">
                  <a:solidFill>
                    <a:srgbClr val="FF0000"/>
                  </a:solidFill>
                  <a:latin typeface="+mj-lt"/>
                </a:rPr>
                <a:t>10/2/2017</a:t>
              </a:r>
              <a:endParaRPr lang="en-US" altLang="en-US" sz="1050" dirty="0">
                <a:solidFill>
                  <a:srgbClr val="FF0000"/>
                </a:solidFill>
                <a:latin typeface="+mj-lt"/>
              </a:endParaRPr>
            </a:p>
          </p:txBody>
        </p:sp>
        <p:sp>
          <p:nvSpPr>
            <p:cNvPr id="54" name="Rectangle 59"/>
            <p:cNvSpPr>
              <a:spLocks noChangeArrowheads="1"/>
            </p:cNvSpPr>
            <p:nvPr/>
          </p:nvSpPr>
          <p:spPr bwMode="auto">
            <a:xfrm>
              <a:off x="304800" y="6096000"/>
              <a:ext cx="3200400" cy="152400"/>
            </a:xfrm>
            <a:prstGeom prst="rect">
              <a:avLst/>
            </a:prstGeom>
            <a:noFill/>
            <a:ln w="9525">
              <a:solidFill>
                <a:schemeClr val="tx1"/>
              </a:solidFill>
              <a:miter lim="800000"/>
              <a:headEnd/>
              <a:tailEnd/>
            </a:ln>
          </p:spPr>
          <p:txBody>
            <a:bodyPr wrap="none"/>
            <a:lstStyle/>
            <a:p>
              <a:r>
                <a:rPr lang="en-US" altLang="en-US" sz="1000" dirty="0">
                  <a:solidFill>
                    <a:srgbClr val="0000FF"/>
                  </a:solidFill>
                </a:rPr>
                <a:t>MANAGER’S SIGN :-</a:t>
              </a:r>
              <a:endParaRPr lang="en-US" altLang="en-US" sz="1000" dirty="0">
                <a:solidFill>
                  <a:srgbClr val="000000"/>
                </a:solidFill>
              </a:endParaRPr>
            </a:p>
          </p:txBody>
        </p:sp>
        <p:sp>
          <p:nvSpPr>
            <p:cNvPr id="55" name="Rectangle 60"/>
            <p:cNvSpPr>
              <a:spLocks noChangeArrowheads="1"/>
            </p:cNvSpPr>
            <p:nvPr/>
          </p:nvSpPr>
          <p:spPr bwMode="auto">
            <a:xfrm>
              <a:off x="304800" y="5899655"/>
              <a:ext cx="3203574" cy="196345"/>
            </a:xfrm>
            <a:prstGeom prst="rect">
              <a:avLst/>
            </a:prstGeom>
            <a:noFill/>
            <a:ln w="9525">
              <a:solidFill>
                <a:schemeClr val="tx1"/>
              </a:solidFill>
              <a:miter lim="800000"/>
              <a:headEnd/>
              <a:tailEnd/>
            </a:ln>
          </p:spPr>
          <p:txBody>
            <a:bodyPr wrap="none"/>
            <a:lstStyle/>
            <a:p>
              <a:r>
                <a:rPr lang="en-US" altLang="en-US" sz="1000" dirty="0">
                  <a:solidFill>
                    <a:srgbClr val="0000FF"/>
                  </a:solidFill>
                </a:rPr>
                <a:t>REGISTERED BY </a:t>
              </a:r>
              <a:r>
                <a:rPr lang="en-US" altLang="en-US" sz="1000" dirty="0" smtClean="0">
                  <a:solidFill>
                    <a:srgbClr val="0000FF"/>
                  </a:solidFill>
                </a:rPr>
                <a:t>:-  Bharat k.</a:t>
              </a:r>
              <a:endParaRPr lang="en-US" altLang="en-US" sz="1000" dirty="0">
                <a:solidFill>
                  <a:srgbClr val="000000"/>
                </a:solidFill>
              </a:endParaRPr>
            </a:p>
          </p:txBody>
        </p:sp>
        <p:sp>
          <p:nvSpPr>
            <p:cNvPr id="56" name="Rectangle 61"/>
            <p:cNvSpPr>
              <a:spLocks noChangeArrowheads="1"/>
            </p:cNvSpPr>
            <p:nvPr/>
          </p:nvSpPr>
          <p:spPr bwMode="auto">
            <a:xfrm>
              <a:off x="304800" y="5649134"/>
              <a:ext cx="3200400" cy="218266"/>
            </a:xfrm>
            <a:prstGeom prst="rect">
              <a:avLst/>
            </a:prstGeom>
            <a:noFill/>
            <a:ln w="9525">
              <a:solidFill>
                <a:schemeClr val="tx1"/>
              </a:solidFill>
              <a:miter lim="800000"/>
              <a:headEnd/>
              <a:tailEnd/>
            </a:ln>
          </p:spPr>
          <p:txBody>
            <a:bodyPr wrap="none"/>
            <a:lstStyle/>
            <a:p>
              <a:r>
                <a:rPr lang="en-US" altLang="en-US" sz="1000" dirty="0">
                  <a:solidFill>
                    <a:srgbClr val="0000FF"/>
                  </a:solidFill>
                </a:rPr>
                <a:t>REGISTRATION NO&amp;DATE</a:t>
              </a:r>
              <a:r>
                <a:rPr lang="en-US" altLang="en-US" sz="1000" dirty="0" smtClean="0">
                  <a:solidFill>
                    <a:srgbClr val="000000"/>
                  </a:solidFill>
                </a:rPr>
                <a:t>:  08/12/2016</a:t>
              </a:r>
              <a:endParaRPr lang="en-US" altLang="en-US" sz="1000" dirty="0">
                <a:solidFill>
                  <a:srgbClr val="000000"/>
                </a:solidFill>
              </a:endParaRPr>
            </a:p>
          </p:txBody>
        </p:sp>
        <p:sp>
          <p:nvSpPr>
            <p:cNvPr id="57" name="Rectangle 62"/>
            <p:cNvSpPr>
              <a:spLocks noChangeArrowheads="1"/>
            </p:cNvSpPr>
            <p:nvPr/>
          </p:nvSpPr>
          <p:spPr bwMode="auto">
            <a:xfrm>
              <a:off x="304800" y="3816576"/>
              <a:ext cx="3203574" cy="1832558"/>
            </a:xfrm>
            <a:prstGeom prst="rect">
              <a:avLst/>
            </a:prstGeom>
            <a:noFill/>
            <a:ln w="9525">
              <a:solidFill>
                <a:schemeClr val="tx1"/>
              </a:solidFill>
              <a:miter lim="800000"/>
              <a:headEnd/>
              <a:tailEnd/>
            </a:ln>
          </p:spPr>
          <p:txBody>
            <a:bodyPr wrap="none"/>
            <a:lstStyle/>
            <a:p>
              <a:r>
                <a:rPr lang="en-US" altLang="en-US" sz="1100" dirty="0">
                  <a:solidFill>
                    <a:srgbClr val="0000FF"/>
                  </a:solidFill>
                </a:rPr>
                <a:t>WHY-WHY ANALYSIS :- </a:t>
              </a:r>
            </a:p>
            <a:p>
              <a:endParaRPr lang="en-US" altLang="en-US" sz="1100" b="1" dirty="0" smtClean="0">
                <a:solidFill>
                  <a:prstClr val="black"/>
                </a:solidFill>
                <a:ea typeface="Arial Unicode MS" pitchFamily="34" charset="-128"/>
                <a:cs typeface="Arial" panose="020B0604020202020204" pitchFamily="34" charset="0"/>
              </a:endParaRPr>
            </a:p>
          </p:txBody>
        </p:sp>
        <p:sp>
          <p:nvSpPr>
            <p:cNvPr id="58" name="Rectangle 63"/>
            <p:cNvSpPr>
              <a:spLocks noChangeArrowheads="1"/>
            </p:cNvSpPr>
            <p:nvPr/>
          </p:nvSpPr>
          <p:spPr bwMode="auto">
            <a:xfrm>
              <a:off x="3505200" y="3816576"/>
              <a:ext cx="2910226" cy="2421594"/>
            </a:xfrm>
            <a:prstGeom prst="rect">
              <a:avLst/>
            </a:prstGeom>
            <a:noFill/>
            <a:ln w="9525">
              <a:solidFill>
                <a:schemeClr val="tx1"/>
              </a:solidFill>
              <a:miter lim="800000"/>
              <a:headEnd/>
              <a:tailEnd/>
            </a:ln>
          </p:spPr>
          <p:txBody>
            <a:bodyPr wrap="none"/>
            <a:lstStyle/>
            <a:p>
              <a:r>
                <a:rPr lang="en-US" altLang="en-US" sz="1100" dirty="0">
                  <a:solidFill>
                    <a:srgbClr val="0000FF"/>
                  </a:solidFill>
                </a:rPr>
                <a:t>RESULT </a:t>
              </a:r>
              <a:r>
                <a:rPr lang="en-US" altLang="en-US" sz="1100" dirty="0" smtClean="0">
                  <a:solidFill>
                    <a:srgbClr val="0000FF"/>
                  </a:solidFill>
                </a:rPr>
                <a:t>:-     </a:t>
              </a:r>
            </a:p>
            <a:p>
              <a:r>
                <a:rPr lang="en-US" altLang="en-US" sz="1100" dirty="0" smtClean="0">
                  <a:solidFill>
                    <a:srgbClr val="0000FF"/>
                  </a:solidFill>
                </a:rPr>
                <a:t>                          </a:t>
              </a:r>
            </a:p>
            <a:p>
              <a:endParaRPr lang="en-US" altLang="en-US" sz="1100" dirty="0" smtClean="0">
                <a:solidFill>
                  <a:srgbClr val="0000FF"/>
                </a:solidFill>
              </a:endParaRPr>
            </a:p>
            <a:p>
              <a:endParaRPr lang="en-US" altLang="en-US" sz="1100" dirty="0" smtClean="0">
                <a:solidFill>
                  <a:srgbClr val="0000FF"/>
                </a:solidFill>
              </a:endParaRPr>
            </a:p>
            <a:p>
              <a:endParaRPr lang="en-US" altLang="en-US" sz="1100" dirty="0" smtClean="0">
                <a:solidFill>
                  <a:srgbClr val="0000FF"/>
                </a:solidFill>
              </a:endParaRPr>
            </a:p>
            <a:p>
              <a:endParaRPr lang="en-US" altLang="en-US" sz="1100" dirty="0" smtClean="0">
                <a:solidFill>
                  <a:srgbClr val="0000FF"/>
                </a:solidFill>
              </a:endParaRPr>
            </a:p>
            <a:p>
              <a:pPr eaLnBrk="0" hangingPunct="0"/>
              <a:endParaRPr lang="en-US" altLang="en-US" sz="1000" dirty="0"/>
            </a:p>
          </p:txBody>
        </p:sp>
        <p:sp>
          <p:nvSpPr>
            <p:cNvPr id="59" name="Rectangle 64"/>
            <p:cNvSpPr>
              <a:spLocks noChangeArrowheads="1"/>
            </p:cNvSpPr>
            <p:nvPr/>
          </p:nvSpPr>
          <p:spPr bwMode="auto">
            <a:xfrm>
              <a:off x="6415427" y="4863752"/>
              <a:ext cx="2429526" cy="196345"/>
            </a:xfrm>
            <a:prstGeom prst="rect">
              <a:avLst/>
            </a:prstGeom>
            <a:noFill/>
            <a:ln w="9525">
              <a:solidFill>
                <a:schemeClr val="tx1"/>
              </a:solidFill>
              <a:miter lim="800000"/>
              <a:headEnd/>
              <a:tailEnd/>
            </a:ln>
          </p:spPr>
          <p:txBody>
            <a:bodyPr wrap="none" anchor="ctr"/>
            <a:lstStyle/>
            <a:p>
              <a:pPr algn="ctr"/>
              <a:r>
                <a:rPr lang="en-US" altLang="en-US" sz="1000" dirty="0">
                  <a:solidFill>
                    <a:srgbClr val="0000FF"/>
                  </a:solidFill>
                </a:rPr>
                <a:t>COST INCURRED FOR MAKING KAIZEN</a:t>
              </a:r>
            </a:p>
          </p:txBody>
        </p:sp>
        <p:sp>
          <p:nvSpPr>
            <p:cNvPr id="60" name="Rectangle 65"/>
            <p:cNvSpPr>
              <a:spLocks noChangeArrowheads="1"/>
            </p:cNvSpPr>
            <p:nvPr/>
          </p:nvSpPr>
          <p:spPr bwMode="auto">
            <a:xfrm>
              <a:off x="6415427" y="5060098"/>
              <a:ext cx="809842" cy="261794"/>
            </a:xfrm>
            <a:prstGeom prst="rect">
              <a:avLst/>
            </a:prstGeom>
            <a:noFill/>
            <a:ln w="9525">
              <a:solidFill>
                <a:schemeClr val="tx1"/>
              </a:solidFill>
              <a:miter lim="800000"/>
              <a:headEnd/>
              <a:tailEnd/>
            </a:ln>
          </p:spPr>
          <p:txBody>
            <a:bodyPr wrap="none" anchor="ctr"/>
            <a:lstStyle/>
            <a:p>
              <a:pPr algn="ctr"/>
              <a:r>
                <a:rPr lang="en-US" altLang="en-US" sz="700" dirty="0"/>
                <a:t>MATERIAL COST</a:t>
              </a:r>
            </a:p>
            <a:p>
              <a:pPr algn="ctr"/>
              <a:r>
                <a:rPr lang="en-US" altLang="en-US" sz="700" dirty="0"/>
                <a:t>RS.</a:t>
              </a:r>
            </a:p>
          </p:txBody>
        </p:sp>
        <p:sp>
          <p:nvSpPr>
            <p:cNvPr id="61" name="Rectangle 66"/>
            <p:cNvSpPr>
              <a:spLocks noChangeArrowheads="1"/>
            </p:cNvSpPr>
            <p:nvPr/>
          </p:nvSpPr>
          <p:spPr bwMode="auto">
            <a:xfrm>
              <a:off x="6415427" y="5518237"/>
              <a:ext cx="2429526" cy="196345"/>
            </a:xfrm>
            <a:prstGeom prst="rect">
              <a:avLst/>
            </a:prstGeom>
            <a:noFill/>
            <a:ln w="9525">
              <a:solidFill>
                <a:schemeClr val="tx1"/>
              </a:solidFill>
              <a:miter lim="800000"/>
              <a:headEnd/>
              <a:tailEnd/>
            </a:ln>
          </p:spPr>
          <p:txBody>
            <a:bodyPr wrap="none" anchor="ctr"/>
            <a:lstStyle/>
            <a:p>
              <a:pPr algn="ctr"/>
              <a:r>
                <a:rPr lang="en-US" altLang="en-US" sz="800" dirty="0">
                  <a:solidFill>
                    <a:srgbClr val="0000FF"/>
                  </a:solidFill>
                </a:rPr>
                <a:t>SCOPE &amp; PLAN FOR HORIZONTAL DEPLOYMENT</a:t>
              </a:r>
            </a:p>
          </p:txBody>
        </p:sp>
        <p:sp>
          <p:nvSpPr>
            <p:cNvPr id="62" name="Rectangle 67"/>
            <p:cNvSpPr>
              <a:spLocks noChangeArrowheads="1"/>
            </p:cNvSpPr>
            <p:nvPr/>
          </p:nvSpPr>
          <p:spPr bwMode="auto">
            <a:xfrm>
              <a:off x="7225269" y="5060098"/>
              <a:ext cx="809842" cy="261794"/>
            </a:xfrm>
            <a:prstGeom prst="rect">
              <a:avLst/>
            </a:prstGeom>
            <a:noFill/>
            <a:ln w="9525">
              <a:solidFill>
                <a:schemeClr val="tx1"/>
              </a:solidFill>
              <a:miter lim="800000"/>
              <a:headEnd/>
              <a:tailEnd/>
            </a:ln>
          </p:spPr>
          <p:txBody>
            <a:bodyPr wrap="none" anchor="ctr"/>
            <a:lstStyle/>
            <a:p>
              <a:pPr algn="ctr"/>
              <a:r>
                <a:rPr lang="en-US" altLang="en-US" sz="700" dirty="0"/>
                <a:t>LABOUR COST</a:t>
              </a:r>
            </a:p>
            <a:p>
              <a:pPr algn="ctr"/>
              <a:r>
                <a:rPr lang="en-US" altLang="en-US" sz="700" dirty="0"/>
                <a:t>RS.</a:t>
              </a:r>
            </a:p>
          </p:txBody>
        </p:sp>
        <p:sp>
          <p:nvSpPr>
            <p:cNvPr id="63" name="Rectangle 68"/>
            <p:cNvSpPr>
              <a:spLocks noChangeArrowheads="1"/>
            </p:cNvSpPr>
            <p:nvPr/>
          </p:nvSpPr>
          <p:spPr bwMode="auto">
            <a:xfrm>
              <a:off x="8035111" y="5060098"/>
              <a:ext cx="809842" cy="261794"/>
            </a:xfrm>
            <a:prstGeom prst="rect">
              <a:avLst/>
            </a:prstGeom>
            <a:noFill/>
            <a:ln w="9525">
              <a:solidFill>
                <a:schemeClr val="tx1"/>
              </a:solidFill>
              <a:miter lim="800000"/>
              <a:headEnd/>
              <a:tailEnd/>
            </a:ln>
          </p:spPr>
          <p:txBody>
            <a:bodyPr wrap="none" anchor="ctr"/>
            <a:lstStyle/>
            <a:p>
              <a:pPr algn="ctr"/>
              <a:r>
                <a:rPr lang="en-US" altLang="en-US" sz="700" dirty="0"/>
                <a:t>TOTAL COST</a:t>
              </a:r>
            </a:p>
            <a:p>
              <a:pPr algn="ctr"/>
              <a:r>
                <a:rPr lang="en-US" altLang="en-US" sz="700" dirty="0"/>
                <a:t>RS.</a:t>
              </a:r>
            </a:p>
          </p:txBody>
        </p:sp>
        <p:sp>
          <p:nvSpPr>
            <p:cNvPr id="64" name="Rectangle 69"/>
            <p:cNvSpPr>
              <a:spLocks noChangeArrowheads="1"/>
            </p:cNvSpPr>
            <p:nvPr/>
          </p:nvSpPr>
          <p:spPr bwMode="auto">
            <a:xfrm>
              <a:off x="6415427" y="5321892"/>
              <a:ext cx="809842" cy="196345"/>
            </a:xfrm>
            <a:prstGeom prst="rect">
              <a:avLst/>
            </a:prstGeom>
            <a:noFill/>
            <a:ln w="9525">
              <a:solidFill>
                <a:schemeClr val="tx1"/>
              </a:solidFill>
              <a:miter lim="800000"/>
              <a:headEnd/>
              <a:tailEnd/>
            </a:ln>
          </p:spPr>
          <p:txBody>
            <a:bodyPr wrap="none" anchor="ctr"/>
            <a:lstStyle/>
            <a:p>
              <a:pPr algn="ctr">
                <a:lnSpc>
                  <a:spcPct val="80000"/>
                </a:lnSpc>
              </a:pPr>
              <a:endParaRPr lang="en-US" altLang="en-US" sz="700" dirty="0"/>
            </a:p>
          </p:txBody>
        </p:sp>
        <p:sp>
          <p:nvSpPr>
            <p:cNvPr id="65" name="Rectangle 70"/>
            <p:cNvSpPr>
              <a:spLocks noChangeArrowheads="1"/>
            </p:cNvSpPr>
            <p:nvPr/>
          </p:nvSpPr>
          <p:spPr bwMode="auto">
            <a:xfrm>
              <a:off x="7225269" y="5321892"/>
              <a:ext cx="809842" cy="196345"/>
            </a:xfrm>
            <a:prstGeom prst="rect">
              <a:avLst/>
            </a:prstGeom>
            <a:noFill/>
            <a:ln w="9525">
              <a:solidFill>
                <a:schemeClr val="tx1"/>
              </a:solidFill>
              <a:miter lim="800000"/>
              <a:headEnd/>
              <a:tailEnd/>
            </a:ln>
          </p:spPr>
          <p:txBody>
            <a:bodyPr wrap="none" anchor="ctr"/>
            <a:lstStyle/>
            <a:p>
              <a:pPr algn="ctr">
                <a:lnSpc>
                  <a:spcPct val="80000"/>
                </a:lnSpc>
              </a:pPr>
              <a:endParaRPr lang="en-US" altLang="en-US" sz="700" dirty="0"/>
            </a:p>
          </p:txBody>
        </p:sp>
        <p:sp>
          <p:nvSpPr>
            <p:cNvPr id="66" name="Rectangle 71"/>
            <p:cNvSpPr>
              <a:spLocks noChangeArrowheads="1"/>
            </p:cNvSpPr>
            <p:nvPr/>
          </p:nvSpPr>
          <p:spPr bwMode="auto">
            <a:xfrm>
              <a:off x="8035111" y="5321892"/>
              <a:ext cx="809842" cy="196345"/>
            </a:xfrm>
            <a:prstGeom prst="rect">
              <a:avLst/>
            </a:prstGeom>
            <a:noFill/>
            <a:ln w="9525">
              <a:solidFill>
                <a:schemeClr val="tx1"/>
              </a:solidFill>
              <a:miter lim="800000"/>
              <a:headEnd/>
              <a:tailEnd/>
            </a:ln>
          </p:spPr>
          <p:txBody>
            <a:bodyPr wrap="none" anchor="ctr"/>
            <a:lstStyle/>
            <a:p>
              <a:pPr algn="ctr">
                <a:lnSpc>
                  <a:spcPct val="80000"/>
                </a:lnSpc>
              </a:pPr>
              <a:endParaRPr lang="en-US" altLang="en-US" sz="700" dirty="0"/>
            </a:p>
          </p:txBody>
        </p:sp>
        <p:sp>
          <p:nvSpPr>
            <p:cNvPr id="67" name="Rectangle 72"/>
            <p:cNvSpPr>
              <a:spLocks noChangeArrowheads="1"/>
            </p:cNvSpPr>
            <p:nvPr/>
          </p:nvSpPr>
          <p:spPr bwMode="auto">
            <a:xfrm>
              <a:off x="6415427" y="5714583"/>
              <a:ext cx="220866" cy="196345"/>
            </a:xfrm>
            <a:prstGeom prst="rect">
              <a:avLst/>
            </a:prstGeom>
            <a:noFill/>
            <a:ln w="9525">
              <a:solidFill>
                <a:schemeClr val="tx1"/>
              </a:solidFill>
              <a:miter lim="800000"/>
              <a:headEnd/>
              <a:tailEnd/>
            </a:ln>
          </p:spPr>
          <p:txBody>
            <a:bodyPr wrap="none" anchor="ctr"/>
            <a:lstStyle/>
            <a:p>
              <a:pPr algn="ctr"/>
              <a:r>
                <a:rPr lang="en-US" altLang="en-US" sz="700" dirty="0"/>
                <a:t>SR.</a:t>
              </a:r>
            </a:p>
            <a:p>
              <a:pPr algn="ctr"/>
              <a:r>
                <a:rPr lang="en-US" altLang="en-US" sz="700" dirty="0"/>
                <a:t>NO.</a:t>
              </a:r>
            </a:p>
          </p:txBody>
        </p:sp>
        <p:sp>
          <p:nvSpPr>
            <p:cNvPr id="68" name="Rectangle 73"/>
            <p:cNvSpPr>
              <a:spLocks noChangeArrowheads="1"/>
            </p:cNvSpPr>
            <p:nvPr/>
          </p:nvSpPr>
          <p:spPr bwMode="auto">
            <a:xfrm>
              <a:off x="6636293" y="5714583"/>
              <a:ext cx="441732" cy="196345"/>
            </a:xfrm>
            <a:prstGeom prst="rect">
              <a:avLst/>
            </a:prstGeom>
            <a:noFill/>
            <a:ln w="9525">
              <a:solidFill>
                <a:schemeClr val="tx1"/>
              </a:solidFill>
              <a:miter lim="800000"/>
              <a:headEnd/>
              <a:tailEnd/>
            </a:ln>
          </p:spPr>
          <p:txBody>
            <a:bodyPr wrap="none" anchor="ctr"/>
            <a:lstStyle/>
            <a:p>
              <a:pPr algn="ctr"/>
              <a:r>
                <a:rPr lang="en-US" altLang="en-US" sz="700" dirty="0"/>
                <a:t>CELL</a:t>
              </a:r>
            </a:p>
          </p:txBody>
        </p:sp>
        <p:sp>
          <p:nvSpPr>
            <p:cNvPr id="69" name="Rectangle 74"/>
            <p:cNvSpPr>
              <a:spLocks noChangeArrowheads="1"/>
            </p:cNvSpPr>
            <p:nvPr/>
          </p:nvSpPr>
          <p:spPr bwMode="auto">
            <a:xfrm>
              <a:off x="7078025" y="5714583"/>
              <a:ext cx="515354" cy="196345"/>
            </a:xfrm>
            <a:prstGeom prst="rect">
              <a:avLst/>
            </a:prstGeom>
            <a:noFill/>
            <a:ln w="9525">
              <a:solidFill>
                <a:schemeClr val="tx1"/>
              </a:solidFill>
              <a:miter lim="800000"/>
              <a:headEnd/>
              <a:tailEnd/>
            </a:ln>
          </p:spPr>
          <p:txBody>
            <a:bodyPr wrap="none" anchor="ctr"/>
            <a:lstStyle/>
            <a:p>
              <a:pPr algn="ctr"/>
              <a:r>
                <a:rPr lang="en-US" altLang="en-US" sz="700" dirty="0"/>
                <a:t>TARGET</a:t>
              </a:r>
            </a:p>
          </p:txBody>
        </p:sp>
        <p:sp>
          <p:nvSpPr>
            <p:cNvPr id="70" name="Rectangle 75"/>
            <p:cNvSpPr>
              <a:spLocks noChangeArrowheads="1"/>
            </p:cNvSpPr>
            <p:nvPr/>
          </p:nvSpPr>
          <p:spPr bwMode="auto">
            <a:xfrm>
              <a:off x="7593379" y="5714583"/>
              <a:ext cx="809842" cy="196345"/>
            </a:xfrm>
            <a:prstGeom prst="rect">
              <a:avLst/>
            </a:prstGeom>
            <a:noFill/>
            <a:ln w="9525">
              <a:solidFill>
                <a:schemeClr val="tx1"/>
              </a:solidFill>
              <a:miter lim="800000"/>
              <a:headEnd/>
              <a:tailEnd/>
            </a:ln>
          </p:spPr>
          <p:txBody>
            <a:bodyPr wrap="none" anchor="ctr"/>
            <a:lstStyle/>
            <a:p>
              <a:pPr algn="ctr"/>
              <a:r>
                <a:rPr lang="en-US" altLang="en-US" sz="700" dirty="0"/>
                <a:t>RESPONSIBILITY</a:t>
              </a:r>
            </a:p>
          </p:txBody>
        </p:sp>
        <p:sp>
          <p:nvSpPr>
            <p:cNvPr id="71" name="Rectangle 76"/>
            <p:cNvSpPr>
              <a:spLocks noChangeArrowheads="1"/>
            </p:cNvSpPr>
            <p:nvPr/>
          </p:nvSpPr>
          <p:spPr bwMode="auto">
            <a:xfrm>
              <a:off x="8403221" y="5714583"/>
              <a:ext cx="441732" cy="196345"/>
            </a:xfrm>
            <a:prstGeom prst="rect">
              <a:avLst/>
            </a:prstGeom>
            <a:noFill/>
            <a:ln w="9525">
              <a:solidFill>
                <a:schemeClr val="tx1"/>
              </a:solidFill>
              <a:miter lim="800000"/>
              <a:headEnd/>
              <a:tailEnd/>
            </a:ln>
          </p:spPr>
          <p:txBody>
            <a:bodyPr wrap="none" anchor="ctr"/>
            <a:lstStyle/>
            <a:p>
              <a:pPr algn="ctr"/>
              <a:r>
                <a:rPr lang="en-US" altLang="en-US" sz="700" dirty="0"/>
                <a:t>STATUS</a:t>
              </a:r>
            </a:p>
          </p:txBody>
        </p:sp>
        <p:sp>
          <p:nvSpPr>
            <p:cNvPr id="72" name="Rectangle 78"/>
            <p:cNvSpPr>
              <a:spLocks noChangeArrowheads="1"/>
            </p:cNvSpPr>
            <p:nvPr/>
          </p:nvSpPr>
          <p:spPr bwMode="auto">
            <a:xfrm>
              <a:off x="6636293" y="5910928"/>
              <a:ext cx="441732" cy="327242"/>
            </a:xfrm>
            <a:prstGeom prst="rect">
              <a:avLst/>
            </a:prstGeom>
            <a:noFill/>
            <a:ln w="9525">
              <a:solidFill>
                <a:schemeClr val="tx1"/>
              </a:solidFill>
              <a:miter lim="800000"/>
              <a:headEnd/>
              <a:tailEnd/>
            </a:ln>
          </p:spPr>
          <p:txBody>
            <a:bodyPr wrap="none" anchor="ctr"/>
            <a:lstStyle/>
            <a:p>
              <a:pPr algn="ctr"/>
              <a:r>
                <a:rPr lang="en-US" altLang="en-US" sz="1000" dirty="0" smtClean="0"/>
                <a:t>A238 </a:t>
              </a:r>
            </a:p>
            <a:p>
              <a:pPr algn="ctr"/>
              <a:r>
                <a:rPr lang="en-US" altLang="en-US" sz="1000" dirty="0" smtClean="0"/>
                <a:t>Shaft</a:t>
              </a:r>
              <a:endParaRPr lang="en-US" altLang="en-US" sz="600" dirty="0"/>
            </a:p>
          </p:txBody>
        </p:sp>
        <p:sp>
          <p:nvSpPr>
            <p:cNvPr id="73" name="Rectangle 79"/>
            <p:cNvSpPr>
              <a:spLocks noChangeArrowheads="1"/>
            </p:cNvSpPr>
            <p:nvPr/>
          </p:nvSpPr>
          <p:spPr bwMode="auto">
            <a:xfrm>
              <a:off x="7078025" y="5910928"/>
              <a:ext cx="515354" cy="327242"/>
            </a:xfrm>
            <a:prstGeom prst="rect">
              <a:avLst/>
            </a:prstGeom>
            <a:noFill/>
            <a:ln w="9525">
              <a:solidFill>
                <a:schemeClr val="tx1"/>
              </a:solidFill>
              <a:miter lim="800000"/>
              <a:headEnd/>
              <a:tailEnd/>
            </a:ln>
          </p:spPr>
          <p:txBody>
            <a:bodyPr wrap="none" anchor="ctr"/>
            <a:lstStyle/>
            <a:p>
              <a:pPr algn="ctr"/>
              <a:r>
                <a:rPr lang="en-US" altLang="en-US" sz="800" dirty="0" smtClean="0"/>
                <a:t>09/12/2016</a:t>
              </a:r>
              <a:endParaRPr lang="en-US" altLang="en-US" sz="800" dirty="0"/>
            </a:p>
          </p:txBody>
        </p:sp>
        <p:sp>
          <p:nvSpPr>
            <p:cNvPr id="74" name="Rectangle 80"/>
            <p:cNvSpPr>
              <a:spLocks noChangeArrowheads="1"/>
            </p:cNvSpPr>
            <p:nvPr/>
          </p:nvSpPr>
          <p:spPr bwMode="auto">
            <a:xfrm>
              <a:off x="7593379" y="5910928"/>
              <a:ext cx="662598" cy="327242"/>
            </a:xfrm>
            <a:prstGeom prst="rect">
              <a:avLst/>
            </a:prstGeom>
            <a:noFill/>
            <a:ln w="9525">
              <a:solidFill>
                <a:schemeClr val="tx1"/>
              </a:solidFill>
              <a:miter lim="800000"/>
              <a:headEnd/>
              <a:tailEnd/>
            </a:ln>
          </p:spPr>
          <p:txBody>
            <a:bodyPr wrap="none" lIns="0" rIns="0" anchor="ctr"/>
            <a:lstStyle/>
            <a:p>
              <a:pPr algn="ctr"/>
              <a:r>
                <a:rPr lang="en-US" altLang="en-US" sz="800" dirty="0" smtClean="0"/>
                <a:t>BK</a:t>
              </a:r>
              <a:endParaRPr lang="en-US" altLang="en-US" sz="600" dirty="0"/>
            </a:p>
          </p:txBody>
        </p:sp>
        <p:sp>
          <p:nvSpPr>
            <p:cNvPr id="75" name="Rectangle 81"/>
            <p:cNvSpPr>
              <a:spLocks noChangeArrowheads="1"/>
            </p:cNvSpPr>
            <p:nvPr/>
          </p:nvSpPr>
          <p:spPr bwMode="auto">
            <a:xfrm>
              <a:off x="8255977" y="5910928"/>
              <a:ext cx="588976" cy="327242"/>
            </a:xfrm>
            <a:prstGeom prst="rect">
              <a:avLst/>
            </a:prstGeom>
            <a:noFill/>
            <a:ln w="9525">
              <a:solidFill>
                <a:schemeClr val="tx1"/>
              </a:solidFill>
              <a:miter lim="800000"/>
              <a:headEnd/>
              <a:tailEnd/>
            </a:ln>
          </p:spPr>
          <p:txBody>
            <a:bodyPr wrap="none" anchor="ctr"/>
            <a:lstStyle/>
            <a:p>
              <a:pPr algn="ctr"/>
              <a:r>
                <a:rPr lang="en-US" altLang="en-US" sz="800" dirty="0" smtClean="0"/>
                <a:t>completed</a:t>
              </a:r>
              <a:endParaRPr lang="en-US" altLang="en-US" sz="800" dirty="0"/>
            </a:p>
          </p:txBody>
        </p:sp>
        <p:sp>
          <p:nvSpPr>
            <p:cNvPr id="76" name="Rectangle 82"/>
            <p:cNvSpPr>
              <a:spLocks noChangeArrowheads="1"/>
            </p:cNvSpPr>
            <p:nvPr/>
          </p:nvSpPr>
          <p:spPr bwMode="auto">
            <a:xfrm>
              <a:off x="342900" y="5115740"/>
              <a:ext cx="3124200" cy="599260"/>
            </a:xfrm>
            <a:prstGeom prst="rect">
              <a:avLst/>
            </a:prstGeom>
            <a:noFill/>
            <a:ln w="9525">
              <a:noFill/>
              <a:miter lim="800000"/>
              <a:headEnd/>
              <a:tailEnd/>
            </a:ln>
          </p:spPr>
          <p:txBody>
            <a:bodyPr wrap="none" anchor="ctr"/>
            <a:lstStyle/>
            <a:p>
              <a:endParaRPr lang="en-US" altLang="en-US" sz="1200" dirty="0" smtClean="0">
                <a:solidFill>
                  <a:srgbClr val="FF0000"/>
                </a:solidFill>
              </a:endParaRPr>
            </a:p>
            <a:p>
              <a:r>
                <a:rPr lang="en-US" altLang="en-US" sz="1200" dirty="0" smtClean="0">
                  <a:solidFill>
                    <a:srgbClr val="FF0000"/>
                  </a:solidFill>
                </a:rPr>
                <a:t>ROOT CAUSE :- </a:t>
              </a:r>
              <a:r>
                <a:rPr lang="en-US" altLang="en-US" sz="1000" b="1" dirty="0" smtClean="0">
                  <a:latin typeface="Century Gothic" pitchFamily="34" charset="0"/>
                  <a:cs typeface="Times New Roman" pitchFamily="18" charset="0"/>
                </a:rPr>
                <a:t>Due to Blind Hole Tap Not</a:t>
              </a:r>
            </a:p>
            <a:p>
              <a:r>
                <a:rPr lang="en-US" altLang="en-US" sz="1000" b="1" dirty="0" smtClean="0">
                  <a:latin typeface="Century Gothic" pitchFamily="34" charset="0"/>
                  <a:cs typeface="Times New Roman" pitchFamily="18" charset="0"/>
                </a:rPr>
                <a:t> inserting completely When Tapping Rework </a:t>
              </a:r>
            </a:p>
            <a:p>
              <a:r>
                <a:rPr lang="en-US" altLang="en-US" sz="1000" b="1" dirty="0" smtClean="0">
                  <a:latin typeface="Century Gothic" pitchFamily="34" charset="0"/>
                  <a:cs typeface="Times New Roman" pitchFamily="18" charset="0"/>
                </a:rPr>
                <a:t>Process.</a:t>
              </a:r>
              <a:endParaRPr lang="en-US" altLang="en-US" sz="1400" b="1" dirty="0" smtClean="0">
                <a:latin typeface="Century Gothic" pitchFamily="34" charset="0"/>
                <a:cs typeface="Times New Roman" pitchFamily="18" charset="0"/>
              </a:endParaRPr>
            </a:p>
            <a:p>
              <a:endParaRPr lang="en-US" altLang="en-US" sz="1200" dirty="0">
                <a:solidFill>
                  <a:srgbClr val="FF0000"/>
                </a:solidFill>
              </a:endParaRPr>
            </a:p>
          </p:txBody>
        </p:sp>
        <p:sp>
          <p:nvSpPr>
            <p:cNvPr id="77" name="Rectangle 83"/>
            <p:cNvSpPr>
              <a:spLocks noChangeArrowheads="1"/>
            </p:cNvSpPr>
            <p:nvPr/>
          </p:nvSpPr>
          <p:spPr bwMode="auto">
            <a:xfrm>
              <a:off x="2667000" y="3620231"/>
              <a:ext cx="809842" cy="196345"/>
            </a:xfrm>
            <a:prstGeom prst="rect">
              <a:avLst/>
            </a:prstGeom>
            <a:solidFill>
              <a:srgbClr val="0000FF"/>
            </a:solidFill>
            <a:ln w="9525">
              <a:solidFill>
                <a:schemeClr val="tx1"/>
              </a:solidFill>
              <a:miter lim="800000"/>
              <a:headEnd/>
              <a:tailEnd/>
            </a:ln>
          </p:spPr>
          <p:txBody>
            <a:bodyPr wrap="none" anchor="ctr"/>
            <a:lstStyle/>
            <a:p>
              <a:pPr algn="ctr"/>
              <a:r>
                <a:rPr lang="en-US" altLang="en-US" sz="1200" dirty="0">
                  <a:solidFill>
                    <a:schemeClr val="bg1"/>
                  </a:solidFill>
                </a:rPr>
                <a:t>BEFORE</a:t>
              </a:r>
              <a:endParaRPr lang="en-US" altLang="en-US" dirty="0">
                <a:solidFill>
                  <a:schemeClr val="bg1"/>
                </a:solidFill>
                <a:latin typeface="Times New Roman" pitchFamily="18" charset="0"/>
              </a:endParaRPr>
            </a:p>
          </p:txBody>
        </p:sp>
        <p:sp>
          <p:nvSpPr>
            <p:cNvPr id="78" name="Rectangle 84"/>
            <p:cNvSpPr>
              <a:spLocks noChangeArrowheads="1"/>
            </p:cNvSpPr>
            <p:nvPr/>
          </p:nvSpPr>
          <p:spPr bwMode="auto">
            <a:xfrm>
              <a:off x="5605585" y="3620231"/>
              <a:ext cx="809842" cy="196345"/>
            </a:xfrm>
            <a:prstGeom prst="rect">
              <a:avLst/>
            </a:prstGeom>
            <a:solidFill>
              <a:srgbClr val="0000FF"/>
            </a:solidFill>
            <a:ln w="9525">
              <a:solidFill>
                <a:schemeClr val="tx1"/>
              </a:solidFill>
              <a:miter lim="800000"/>
              <a:headEnd/>
              <a:tailEnd/>
            </a:ln>
          </p:spPr>
          <p:txBody>
            <a:bodyPr wrap="none" anchor="ctr"/>
            <a:lstStyle/>
            <a:p>
              <a:pPr algn="ctr"/>
              <a:r>
                <a:rPr lang="en-US" altLang="en-US" sz="1200" dirty="0">
                  <a:solidFill>
                    <a:schemeClr val="bg1"/>
                  </a:solidFill>
                </a:rPr>
                <a:t>AFTER</a:t>
              </a:r>
              <a:endParaRPr lang="en-US" altLang="en-US" dirty="0">
                <a:solidFill>
                  <a:schemeClr val="bg1"/>
                </a:solidFill>
                <a:latin typeface="Times New Roman" pitchFamily="18" charset="0"/>
              </a:endParaRPr>
            </a:p>
          </p:txBody>
        </p:sp>
        <p:sp>
          <p:nvSpPr>
            <p:cNvPr id="79" name="Rectangle 85"/>
            <p:cNvSpPr>
              <a:spLocks noChangeArrowheads="1"/>
            </p:cNvSpPr>
            <p:nvPr/>
          </p:nvSpPr>
          <p:spPr bwMode="auto">
            <a:xfrm>
              <a:off x="6415427" y="3292988"/>
              <a:ext cx="2429526" cy="261794"/>
            </a:xfrm>
            <a:prstGeom prst="rect">
              <a:avLst/>
            </a:prstGeom>
            <a:noFill/>
            <a:ln w="9525">
              <a:solidFill>
                <a:schemeClr val="tx1"/>
              </a:solidFill>
              <a:miter lim="800000"/>
              <a:headEnd/>
              <a:tailEnd/>
            </a:ln>
          </p:spPr>
          <p:txBody>
            <a:bodyPr wrap="none" anchor="ctr"/>
            <a:lstStyle/>
            <a:p>
              <a:pPr algn="ctr"/>
              <a:r>
                <a:rPr lang="en-US" altLang="en-US" sz="1100" dirty="0">
                  <a:solidFill>
                    <a:srgbClr val="0000FF"/>
                  </a:solidFill>
                </a:rPr>
                <a:t>KAIZEN SUSTENANCE</a:t>
              </a:r>
            </a:p>
          </p:txBody>
        </p:sp>
        <p:sp>
          <p:nvSpPr>
            <p:cNvPr id="80" name="Rectangle 86"/>
            <p:cNvSpPr>
              <a:spLocks noChangeArrowheads="1"/>
            </p:cNvSpPr>
            <p:nvPr/>
          </p:nvSpPr>
          <p:spPr bwMode="auto">
            <a:xfrm>
              <a:off x="6415427" y="4177556"/>
              <a:ext cx="2429526" cy="489849"/>
            </a:xfrm>
            <a:prstGeom prst="rect">
              <a:avLst/>
            </a:prstGeom>
            <a:noFill/>
            <a:ln w="9525">
              <a:noFill/>
              <a:miter lim="800000"/>
              <a:headEnd/>
              <a:tailEnd/>
            </a:ln>
          </p:spPr>
          <p:txBody>
            <a:bodyPr wrap="none" anchor="ctr"/>
            <a:lstStyle/>
            <a:p>
              <a:r>
                <a:rPr lang="en-US" altLang="en-US" sz="1100" dirty="0">
                  <a:solidFill>
                    <a:srgbClr val="0000FF"/>
                  </a:solidFill>
                </a:rPr>
                <a:t>HOW TO DO </a:t>
              </a:r>
              <a:r>
                <a:rPr lang="en-US" altLang="en-US" sz="1100" dirty="0" smtClean="0">
                  <a:solidFill>
                    <a:srgbClr val="0000FF"/>
                  </a:solidFill>
                </a:rPr>
                <a:t>:- Process audit </a:t>
              </a:r>
            </a:p>
          </p:txBody>
        </p:sp>
        <p:sp>
          <p:nvSpPr>
            <p:cNvPr id="81" name="Rectangle 87"/>
            <p:cNvSpPr>
              <a:spLocks noChangeArrowheads="1"/>
            </p:cNvSpPr>
            <p:nvPr/>
          </p:nvSpPr>
          <p:spPr bwMode="auto">
            <a:xfrm>
              <a:off x="6415427" y="4667405"/>
              <a:ext cx="2282282" cy="196347"/>
            </a:xfrm>
            <a:prstGeom prst="rect">
              <a:avLst/>
            </a:prstGeom>
            <a:noFill/>
            <a:ln w="9525">
              <a:noFill/>
              <a:miter lim="800000"/>
              <a:headEnd/>
              <a:tailEnd/>
            </a:ln>
          </p:spPr>
          <p:txBody>
            <a:bodyPr wrap="none" anchor="ctr"/>
            <a:lstStyle/>
            <a:p>
              <a:r>
                <a:rPr lang="en-US" altLang="en-US" sz="1100" dirty="0">
                  <a:solidFill>
                    <a:srgbClr val="0000FF"/>
                  </a:solidFill>
                </a:rPr>
                <a:t>FREQUENCY </a:t>
              </a:r>
              <a:r>
                <a:rPr lang="en-US" altLang="en-US" sz="1100" dirty="0" smtClean="0">
                  <a:solidFill>
                    <a:srgbClr val="0000FF"/>
                  </a:solidFill>
                </a:rPr>
                <a:t>:- </a:t>
              </a:r>
              <a:r>
                <a:rPr lang="en-US" sz="1100" dirty="0">
                  <a:solidFill>
                    <a:srgbClr val="0000FF"/>
                  </a:solidFill>
                </a:rPr>
                <a:t>As per plan </a:t>
              </a:r>
              <a:endParaRPr lang="en-US" altLang="en-US" sz="1100" dirty="0">
                <a:solidFill>
                  <a:srgbClr val="0000FF"/>
                </a:solidFill>
              </a:endParaRPr>
            </a:p>
            <a:p>
              <a:r>
                <a:rPr lang="en-US" altLang="en-US" sz="1100" dirty="0" smtClean="0">
                  <a:solidFill>
                    <a:srgbClr val="0000FF"/>
                  </a:solidFill>
                </a:rPr>
                <a:t>  </a:t>
              </a:r>
              <a:endParaRPr lang="en-US" altLang="en-US" sz="1000" dirty="0"/>
            </a:p>
          </p:txBody>
        </p:sp>
        <p:sp>
          <p:nvSpPr>
            <p:cNvPr id="82" name="Rectangle 88"/>
            <p:cNvSpPr>
              <a:spLocks noChangeArrowheads="1"/>
            </p:cNvSpPr>
            <p:nvPr/>
          </p:nvSpPr>
          <p:spPr bwMode="auto">
            <a:xfrm>
              <a:off x="6415427" y="3554781"/>
              <a:ext cx="2503148" cy="752658"/>
            </a:xfrm>
            <a:prstGeom prst="rect">
              <a:avLst/>
            </a:prstGeom>
            <a:noFill/>
            <a:ln w="9525">
              <a:noFill/>
              <a:miter lim="800000"/>
              <a:headEnd/>
              <a:tailEnd/>
            </a:ln>
          </p:spPr>
          <p:txBody>
            <a:bodyPr wrap="none" anchor="ctr"/>
            <a:lstStyle/>
            <a:p>
              <a:r>
                <a:rPr lang="en-US" altLang="en-US" sz="1100" dirty="0">
                  <a:solidFill>
                    <a:srgbClr val="0000FF"/>
                  </a:solidFill>
                </a:rPr>
                <a:t>WHAT TO DO </a:t>
              </a:r>
              <a:r>
                <a:rPr lang="en-US" altLang="en-US" sz="1100" dirty="0" smtClean="0">
                  <a:solidFill>
                    <a:srgbClr val="0000FF"/>
                  </a:solidFill>
                </a:rPr>
                <a:t>:- PFD , PFMEA CP </a:t>
              </a:r>
            </a:p>
            <a:p>
              <a:r>
                <a:rPr lang="en-US" altLang="en-US" sz="1100" dirty="0" smtClean="0">
                  <a:solidFill>
                    <a:srgbClr val="0000FF"/>
                  </a:solidFill>
                </a:rPr>
                <a:t>To be updated check point added in  </a:t>
              </a:r>
            </a:p>
            <a:p>
              <a:r>
                <a:rPr lang="en-US" altLang="en-US" sz="1100" dirty="0" smtClean="0">
                  <a:solidFill>
                    <a:srgbClr val="0000FF"/>
                  </a:solidFill>
                </a:rPr>
                <a:t>Inspection check sheet and PDIR </a:t>
              </a:r>
              <a:endParaRPr lang="en-US" altLang="en-US" sz="600" dirty="0">
                <a:solidFill>
                  <a:srgbClr val="FF0000"/>
                </a:solidFill>
              </a:endParaRPr>
            </a:p>
          </p:txBody>
        </p:sp>
        <p:sp>
          <p:nvSpPr>
            <p:cNvPr id="83" name="Rectangle 89"/>
            <p:cNvSpPr>
              <a:spLocks noChangeArrowheads="1"/>
            </p:cNvSpPr>
            <p:nvPr/>
          </p:nvSpPr>
          <p:spPr bwMode="auto">
            <a:xfrm>
              <a:off x="7078025" y="805945"/>
              <a:ext cx="1693306" cy="130897"/>
            </a:xfrm>
            <a:prstGeom prst="rect">
              <a:avLst/>
            </a:prstGeom>
            <a:noFill/>
            <a:ln w="9525">
              <a:noFill/>
              <a:miter lim="800000"/>
              <a:headEnd/>
              <a:tailEnd/>
            </a:ln>
          </p:spPr>
          <p:txBody>
            <a:bodyPr wrap="none" anchor="ctr"/>
            <a:lstStyle/>
            <a:p>
              <a:r>
                <a:rPr lang="en-US" altLang="en-US" sz="1100" dirty="0">
                  <a:solidFill>
                    <a:srgbClr val="0000FF"/>
                  </a:solidFill>
                </a:rPr>
                <a:t>KAIZEN NO:-</a:t>
              </a:r>
              <a:r>
                <a:rPr lang="en-US" altLang="en-US" sz="1100" dirty="0"/>
                <a:t> </a:t>
              </a:r>
              <a:endParaRPr lang="en-US" altLang="en-US" sz="1000" dirty="0">
                <a:solidFill>
                  <a:srgbClr val="FF0000"/>
                </a:solidFill>
              </a:endParaRPr>
            </a:p>
          </p:txBody>
        </p:sp>
        <p:sp>
          <p:nvSpPr>
            <p:cNvPr id="84" name="Rectangle 105"/>
            <p:cNvSpPr>
              <a:spLocks noChangeArrowheads="1"/>
            </p:cNvSpPr>
            <p:nvPr/>
          </p:nvSpPr>
          <p:spPr bwMode="auto">
            <a:xfrm>
              <a:off x="304800" y="619830"/>
              <a:ext cx="8540153" cy="5628570"/>
            </a:xfrm>
            <a:prstGeom prst="rect">
              <a:avLst/>
            </a:prstGeom>
            <a:noFill/>
            <a:ln w="9525">
              <a:solidFill>
                <a:schemeClr val="tx1"/>
              </a:solidFill>
              <a:miter lim="800000"/>
              <a:headEnd/>
              <a:tailEnd/>
            </a:ln>
          </p:spPr>
          <p:txBody>
            <a:bodyPr wrap="none" anchor="ctr"/>
            <a:lstStyle/>
            <a:p>
              <a:endParaRPr lang="en-US" altLang="en-US" dirty="0"/>
            </a:p>
          </p:txBody>
        </p:sp>
        <p:sp>
          <p:nvSpPr>
            <p:cNvPr id="85" name="Text Box 94"/>
            <p:cNvSpPr txBox="1">
              <a:spLocks noChangeArrowheads="1"/>
            </p:cNvSpPr>
            <p:nvPr/>
          </p:nvSpPr>
          <p:spPr bwMode="auto">
            <a:xfrm>
              <a:off x="304800" y="609600"/>
              <a:ext cx="1398818" cy="378355"/>
            </a:xfrm>
            <a:prstGeom prst="rect">
              <a:avLst/>
            </a:prstGeom>
            <a:noFill/>
            <a:ln w="9525">
              <a:noFill/>
              <a:miter lim="800000"/>
              <a:headEnd/>
              <a:tailEnd/>
            </a:ln>
            <a:effectLst/>
          </p:spPr>
          <p:txBody>
            <a:bodyPr>
              <a:spAutoFit/>
            </a:bodyPr>
            <a:lstStyle/>
            <a:p>
              <a:pPr algn="ctr">
                <a:spcBef>
                  <a:spcPct val="50000"/>
                </a:spcBef>
              </a:pPr>
              <a:r>
                <a:rPr lang="en-US" altLang="en-US" sz="1800" b="1" dirty="0" smtClean="0">
                  <a:latin typeface="Times New Roman" pitchFamily="18" charset="0"/>
                </a:rPr>
                <a:t>Advik </a:t>
              </a:r>
              <a:endParaRPr lang="en-US" altLang="en-US" sz="1800" b="1" dirty="0">
                <a:latin typeface="Times New Roman" pitchFamily="18" charset="0"/>
              </a:endParaRPr>
            </a:p>
          </p:txBody>
        </p:sp>
      </p:grpSp>
      <p:sp>
        <p:nvSpPr>
          <p:cNvPr id="86" name="TextBox 85"/>
          <p:cNvSpPr txBox="1"/>
          <p:nvPr/>
        </p:nvSpPr>
        <p:spPr>
          <a:xfrm>
            <a:off x="6400800" y="2209800"/>
            <a:ext cx="2438400" cy="276999"/>
          </a:xfrm>
          <a:prstGeom prst="rect">
            <a:avLst/>
          </a:prstGeom>
          <a:noFill/>
        </p:spPr>
        <p:txBody>
          <a:bodyPr wrap="square" rtlCol="0">
            <a:spAutoFit/>
          </a:bodyPr>
          <a:lstStyle/>
          <a:p>
            <a:r>
              <a:rPr lang="en-US" sz="1200" dirty="0" smtClean="0"/>
              <a:t>Team Members </a:t>
            </a:r>
            <a:r>
              <a:rPr lang="en-US" sz="1100" dirty="0" smtClean="0"/>
              <a:t>:- Bharat , Sayyed.</a:t>
            </a:r>
            <a:endParaRPr lang="en-US" dirty="0"/>
          </a:p>
        </p:txBody>
      </p:sp>
      <p:sp>
        <p:nvSpPr>
          <p:cNvPr id="87" name="TextBox 86"/>
          <p:cNvSpPr txBox="1"/>
          <p:nvPr/>
        </p:nvSpPr>
        <p:spPr>
          <a:xfrm>
            <a:off x="6447801" y="2486799"/>
            <a:ext cx="2438400" cy="738664"/>
          </a:xfrm>
          <a:prstGeom prst="rect">
            <a:avLst/>
          </a:prstGeom>
          <a:noFill/>
        </p:spPr>
        <p:txBody>
          <a:bodyPr wrap="square" rtlCol="0">
            <a:spAutoFit/>
          </a:bodyPr>
          <a:lstStyle/>
          <a:p>
            <a:pPr lvl="0"/>
            <a:r>
              <a:rPr lang="en-US" sz="1000" dirty="0" smtClean="0"/>
              <a:t>Benefits:-</a:t>
            </a:r>
            <a:r>
              <a:rPr lang="en-US" sz="1000" b="1" dirty="0" smtClean="0">
                <a:cs typeface="Arial" pitchFamily="34" charset="0"/>
              </a:rPr>
              <a:t> </a:t>
            </a:r>
            <a:r>
              <a:rPr lang="en-US" sz="1050" b="1" dirty="0" smtClean="0">
                <a:cs typeface="Arial" pitchFamily="34" charset="0"/>
              </a:rPr>
              <a:t>Prevent re-occurrence of customer complaint, Eliminate</a:t>
            </a:r>
            <a:r>
              <a:rPr lang="en-US" sz="1050" b="1" dirty="0" smtClean="0"/>
              <a:t> in-house rejection ,Mistake proof process generated .</a:t>
            </a:r>
            <a:endParaRPr lang="en-US" sz="1000" dirty="0" smtClean="0">
              <a:latin typeface="Arial" charset="0"/>
            </a:endParaRPr>
          </a:p>
        </p:txBody>
      </p:sp>
      <p:graphicFrame>
        <p:nvGraphicFramePr>
          <p:cNvPr id="101" name="Chart 100"/>
          <p:cNvGraphicFramePr/>
          <p:nvPr/>
        </p:nvGraphicFramePr>
        <p:xfrm>
          <a:off x="3505200" y="3810000"/>
          <a:ext cx="2895600" cy="2362200"/>
        </p:xfrm>
        <a:graphic>
          <a:graphicData uri="http://schemas.openxmlformats.org/drawingml/2006/chart">
            <c:chart xmlns:c="http://schemas.openxmlformats.org/drawingml/2006/chart" xmlns:r="http://schemas.openxmlformats.org/officeDocument/2006/relationships" r:id="rId3"/>
          </a:graphicData>
        </a:graphic>
      </p:graphicFrame>
      <p:sp>
        <p:nvSpPr>
          <p:cNvPr id="103" name="Rectangle 102"/>
          <p:cNvSpPr/>
          <p:nvPr/>
        </p:nvSpPr>
        <p:spPr>
          <a:xfrm>
            <a:off x="304800" y="4009072"/>
            <a:ext cx="3200400" cy="646331"/>
          </a:xfrm>
          <a:prstGeom prst="rect">
            <a:avLst/>
          </a:prstGeom>
        </p:spPr>
        <p:txBody>
          <a:bodyPr wrap="square">
            <a:spAutoFit/>
          </a:bodyPr>
          <a:lstStyle/>
          <a:p>
            <a:r>
              <a:rPr lang="en-US" altLang="en-US" sz="900" b="1" dirty="0" smtClean="0">
                <a:latin typeface="Century Gothic" pitchFamily="34" charset="0"/>
                <a:cs typeface="Times New Roman" pitchFamily="18" charset="0"/>
              </a:rPr>
              <a:t>Why1-A 238 Shaft Thread Found not Ok.</a:t>
            </a:r>
            <a:endParaRPr lang="en-US" sz="900" b="1" dirty="0" smtClean="0">
              <a:latin typeface="Times New Roman" pitchFamily="18" charset="0"/>
              <a:cs typeface="Times New Roman" pitchFamily="18" charset="0"/>
            </a:endParaRPr>
          </a:p>
          <a:p>
            <a:r>
              <a:rPr lang="en-US" altLang="en-US" sz="900" b="1" dirty="0" smtClean="0">
                <a:latin typeface="Century Gothic" pitchFamily="34" charset="0"/>
                <a:cs typeface="Times New Roman" pitchFamily="18" charset="0"/>
              </a:rPr>
              <a:t>Why2-Miner diameter o/s.</a:t>
            </a:r>
          </a:p>
          <a:p>
            <a:r>
              <a:rPr lang="en-US" altLang="en-US" sz="900" b="1" dirty="0" smtClean="0">
                <a:latin typeface="Century Gothic" pitchFamily="34" charset="0"/>
                <a:cs typeface="Times New Roman" pitchFamily="18" charset="0"/>
              </a:rPr>
              <a:t>Why3- Cnc operation use 5.10 drill for drilling        operation.</a:t>
            </a:r>
          </a:p>
        </p:txBody>
      </p:sp>
      <p:sp>
        <p:nvSpPr>
          <p:cNvPr id="104" name="Oval 103"/>
          <p:cNvSpPr/>
          <p:nvPr/>
        </p:nvSpPr>
        <p:spPr bwMode="auto">
          <a:xfrm>
            <a:off x="4495800" y="2773681"/>
            <a:ext cx="45719" cy="45719"/>
          </a:xfrm>
          <a:prstGeom prst="ellipse">
            <a:avLst/>
          </a:prstGeom>
          <a:solidFill>
            <a:srgbClr val="12DA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grpSp>
        <p:nvGrpSpPr>
          <p:cNvPr id="118" name="Group 117"/>
          <p:cNvGrpSpPr/>
          <p:nvPr/>
        </p:nvGrpSpPr>
        <p:grpSpPr>
          <a:xfrm>
            <a:off x="381000" y="2514600"/>
            <a:ext cx="2286000" cy="1295400"/>
            <a:chOff x="533400" y="1828800"/>
            <a:chExt cx="3886200" cy="3505200"/>
          </a:xfrm>
        </p:grpSpPr>
        <p:pic>
          <p:nvPicPr>
            <p:cNvPr id="119" name="Picture 118" descr="C:\Users\Administrator\Desktop\IMG-20170204-WA0010.jpg"/>
            <p:cNvPicPr/>
            <p:nvPr/>
          </p:nvPicPr>
          <p:blipFill>
            <a:blip r:embed="rId4" cstate="print"/>
            <a:srcRect/>
            <a:stretch>
              <a:fillRect/>
            </a:stretch>
          </p:blipFill>
          <p:spPr bwMode="auto">
            <a:xfrm>
              <a:off x="533400" y="1828800"/>
              <a:ext cx="3886200" cy="3505200"/>
            </a:xfrm>
            <a:prstGeom prst="rect">
              <a:avLst/>
            </a:prstGeom>
            <a:noFill/>
            <a:ln w="9525">
              <a:noFill/>
              <a:miter lim="800000"/>
              <a:headEnd/>
              <a:tailEnd/>
            </a:ln>
          </p:spPr>
        </p:pic>
        <p:cxnSp>
          <p:nvCxnSpPr>
            <p:cNvPr id="120" name="Straight Connector 119"/>
            <p:cNvCxnSpPr/>
            <p:nvPr/>
          </p:nvCxnSpPr>
          <p:spPr bwMode="auto">
            <a:xfrm>
              <a:off x="3429000" y="3429000"/>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29000" y="3656012"/>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Arrow Connector 121"/>
            <p:cNvCxnSpPr/>
            <p:nvPr/>
          </p:nvCxnSpPr>
          <p:spPr bwMode="auto">
            <a:xfrm rot="5400000">
              <a:off x="3696494" y="3542506"/>
              <a:ext cx="228600" cy="1588"/>
            </a:xfrm>
            <a:prstGeom prst="straightConnector1">
              <a:avLst/>
            </a:prstGeom>
            <a:solidFill>
              <a:schemeClr val="accent1"/>
            </a:solidFill>
            <a:ln w="9525" cap="flat" cmpd="sng" algn="ctr">
              <a:solidFill>
                <a:schemeClr val="tx1"/>
              </a:solidFill>
              <a:prstDash val="solid"/>
              <a:round/>
              <a:headEnd type="triangle"/>
              <a:tailEnd type="triangle"/>
            </a:ln>
            <a:effectLst/>
          </p:spPr>
        </p:cxnSp>
        <p:sp>
          <p:nvSpPr>
            <p:cNvPr id="123" name="Rectangle 122"/>
            <p:cNvSpPr/>
            <p:nvPr/>
          </p:nvSpPr>
          <p:spPr bwMode="auto">
            <a:xfrm>
              <a:off x="3429000" y="2763520"/>
              <a:ext cx="685801" cy="304799"/>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dirty="0" smtClean="0">
                  <a:ln>
                    <a:noFill/>
                  </a:ln>
                  <a:solidFill>
                    <a:schemeClr val="bg1"/>
                  </a:solidFill>
                  <a:effectLst/>
                  <a:latin typeface="Arial" charset="0"/>
                </a:rPr>
                <a:t>5.10 mm</a:t>
              </a:r>
            </a:p>
          </p:txBody>
        </p:sp>
      </p:grpSp>
      <p:grpSp>
        <p:nvGrpSpPr>
          <p:cNvPr id="124" name="Group 123"/>
          <p:cNvGrpSpPr/>
          <p:nvPr/>
        </p:nvGrpSpPr>
        <p:grpSpPr>
          <a:xfrm>
            <a:off x="3505200" y="2514600"/>
            <a:ext cx="2133600" cy="1295400"/>
            <a:chOff x="4724400" y="1828800"/>
            <a:chExt cx="3886200" cy="3505200"/>
          </a:xfrm>
        </p:grpSpPr>
        <p:pic>
          <p:nvPicPr>
            <p:cNvPr id="125" name="Picture 124" descr="C:\Users\Administrator\Desktop\IMG-20170204-WA0010.jpg"/>
            <p:cNvPicPr/>
            <p:nvPr/>
          </p:nvPicPr>
          <p:blipFill>
            <a:blip r:embed="rId5" cstate="print"/>
            <a:srcRect/>
            <a:stretch>
              <a:fillRect/>
            </a:stretch>
          </p:blipFill>
          <p:spPr bwMode="auto">
            <a:xfrm>
              <a:off x="4724400" y="1828800"/>
              <a:ext cx="3886200" cy="3505200"/>
            </a:xfrm>
            <a:prstGeom prst="rect">
              <a:avLst/>
            </a:prstGeom>
            <a:noFill/>
            <a:ln w="9525">
              <a:noFill/>
              <a:miter lim="800000"/>
              <a:headEnd/>
              <a:tailEnd/>
            </a:ln>
          </p:spPr>
        </p:pic>
        <p:cxnSp>
          <p:nvCxnSpPr>
            <p:cNvPr id="126" name="Straight Connector 125"/>
            <p:cNvCxnSpPr/>
            <p:nvPr/>
          </p:nvCxnSpPr>
          <p:spPr bwMode="auto">
            <a:xfrm>
              <a:off x="7543800" y="3429000"/>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7543800" y="3656012"/>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Arrow Connector 127"/>
            <p:cNvCxnSpPr/>
            <p:nvPr/>
          </p:nvCxnSpPr>
          <p:spPr bwMode="auto">
            <a:xfrm rot="5400000">
              <a:off x="7811294" y="3542506"/>
              <a:ext cx="228600" cy="1588"/>
            </a:xfrm>
            <a:prstGeom prst="straightConnector1">
              <a:avLst/>
            </a:prstGeom>
            <a:solidFill>
              <a:schemeClr val="accent1"/>
            </a:solidFill>
            <a:ln w="9525" cap="flat" cmpd="sng" algn="ctr">
              <a:solidFill>
                <a:schemeClr val="tx1"/>
              </a:solidFill>
              <a:prstDash val="solid"/>
              <a:round/>
              <a:headEnd type="triangle"/>
              <a:tailEnd type="triangle"/>
            </a:ln>
            <a:effectLst/>
          </p:spPr>
        </p:cxnSp>
        <p:sp>
          <p:nvSpPr>
            <p:cNvPr id="129" name="Rectangle 128"/>
            <p:cNvSpPr/>
            <p:nvPr/>
          </p:nvSpPr>
          <p:spPr bwMode="auto">
            <a:xfrm>
              <a:off x="7543800" y="2705100"/>
              <a:ext cx="685801" cy="304799"/>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bg1"/>
                  </a:solidFill>
                  <a:effectLst/>
                  <a:latin typeface="Arial" charset="0"/>
                </a:rPr>
                <a:t>5.00 mm</a:t>
              </a:r>
            </a:p>
          </p:txBody>
        </p:sp>
      </p:grpSp>
      <p:sp>
        <p:nvSpPr>
          <p:cNvPr id="130" name="Oval 129"/>
          <p:cNvSpPr/>
          <p:nvPr/>
        </p:nvSpPr>
        <p:spPr bwMode="auto">
          <a:xfrm>
            <a:off x="2057400" y="2743200"/>
            <a:ext cx="457200" cy="3810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131" name="Oval 130"/>
          <p:cNvSpPr/>
          <p:nvPr/>
        </p:nvSpPr>
        <p:spPr bwMode="auto">
          <a:xfrm>
            <a:off x="4953000" y="2743200"/>
            <a:ext cx="457200" cy="381000"/>
          </a:xfrm>
          <a:prstGeom prst="ellipse">
            <a:avLst/>
          </a:prstGeom>
          <a:noFill/>
          <a:ln w="9525" cap="flat" cmpd="sng" algn="ctr">
            <a:solidFill>
              <a:srgbClr val="12DA3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62907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299</Words>
  <Application>Microsoft Office PowerPoint</Application>
  <PresentationFormat>On-screen Show (4:3)</PresentationFormat>
  <Paragraphs>98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169</cp:revision>
  <cp:lastPrinted>2016-10-09T08:06:13Z</cp:lastPrinted>
  <dcterms:created xsi:type="dcterms:W3CDTF">2006-08-16T00:00:00Z</dcterms:created>
  <dcterms:modified xsi:type="dcterms:W3CDTF">2017-04-29T06:38:55Z</dcterms:modified>
</cp:coreProperties>
</file>